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257" r:id="rId2"/>
    <p:sldId id="272" r:id="rId3"/>
    <p:sldId id="258" r:id="rId4"/>
    <p:sldId id="259" r:id="rId5"/>
    <p:sldId id="260" r:id="rId6"/>
    <p:sldId id="256" r:id="rId7"/>
    <p:sldId id="261" r:id="rId8"/>
    <p:sldId id="262" r:id="rId9"/>
    <p:sldId id="263" r:id="rId10"/>
    <p:sldId id="264" r:id="rId11"/>
    <p:sldId id="265" r:id="rId12"/>
    <p:sldId id="266" r:id="rId13"/>
    <p:sldId id="267" r:id="rId14"/>
    <p:sldId id="270" r:id="rId15"/>
    <p:sldId id="268" r:id="rId16"/>
    <p:sldId id="271" r:id="rId17"/>
    <p:sldId id="269" r:id="rId18"/>
    <p:sldId id="274" r:id="rId19"/>
    <p:sldId id="273" r:id="rId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8" d="100"/>
          <a:sy n="78" d="100"/>
        </p:scale>
        <p:origin x="-1038" y="6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8F0DA-BFFE-4A4F-A547-AF6B633AB29F}" type="datetimeFigureOut">
              <a:rPr lang="pt-BR" smtClean="0"/>
              <a:pPr/>
              <a:t>30/08/2010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46B90-EA89-4BD8-A601-B619132188F2}"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ítu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ACBCD622-D618-48CF-814C-F78E519FD05C}" type="datetimeFigureOut">
              <a:rPr lang="pt-BR" smtClean="0"/>
              <a:pPr/>
              <a:t>30/08/2010</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C8CD45A1-A9B2-4301-B86E-7D81DD3E1D33}"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ACBCD622-D618-48CF-814C-F78E519FD05C}" type="datetimeFigureOut">
              <a:rPr lang="pt-BR" smtClean="0"/>
              <a:pPr/>
              <a:t>30/08/2010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CD45A1-A9B2-4301-B86E-7D81DD3E1D3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ACBCD622-D618-48CF-814C-F78E519FD05C}" type="datetimeFigureOut">
              <a:rPr lang="pt-BR" smtClean="0"/>
              <a:pPr/>
              <a:t>30/08/2010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CD45A1-A9B2-4301-B86E-7D81DD3E1D3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ACBCD622-D618-48CF-814C-F78E519FD05C}" type="datetimeFigureOut">
              <a:rPr lang="pt-BR" smtClean="0"/>
              <a:pPr/>
              <a:t>30/08/2010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CD45A1-A9B2-4301-B86E-7D81DD3E1D3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ítu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ACBCD622-D618-48CF-814C-F78E519FD05C}" type="datetimeFigureOut">
              <a:rPr lang="pt-BR" smtClean="0"/>
              <a:pPr/>
              <a:t>30/08/2010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CD45A1-A9B2-4301-B86E-7D81DD3E1D33}"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ACBCD622-D618-48CF-814C-F78E519FD05C}" type="datetimeFigureOut">
              <a:rPr lang="pt-BR" smtClean="0"/>
              <a:pPr/>
              <a:t>30/08/2010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8CD45A1-A9B2-4301-B86E-7D81DD3E1D3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ACBCD622-D618-48CF-814C-F78E519FD05C}" type="datetimeFigureOut">
              <a:rPr lang="pt-BR" smtClean="0"/>
              <a:pPr/>
              <a:t>30/08/2010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8CD45A1-A9B2-4301-B86E-7D81DD3E1D3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7470648" cy="1143000"/>
          </a:xfrm>
        </p:spPr>
        <p:txBody>
          <a:bodyPr anchor="ctr"/>
          <a:lstStyle>
            <a:lvl1pPr algn="l">
              <a:defRPr sz="4600"/>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ACBCD622-D618-48CF-814C-F78E519FD05C}" type="datetimeFigureOut">
              <a:rPr lang="pt-BR" smtClean="0"/>
              <a:pPr/>
              <a:t>30/08/2010</a:t>
            </a:fld>
            <a:endParaRPr lang="pt-BR"/>
          </a:p>
        </p:txBody>
      </p:sp>
      <p:sp>
        <p:nvSpPr>
          <p:cNvPr id="8" name="Espaço Reservado para Número de Slide 7"/>
          <p:cNvSpPr>
            <a:spLocks noGrp="1"/>
          </p:cNvSpPr>
          <p:nvPr>
            <p:ph type="sldNum" sz="quarter" idx="11"/>
          </p:nvPr>
        </p:nvSpPr>
        <p:spPr/>
        <p:txBody>
          <a:bodyPr/>
          <a:lstStyle/>
          <a:p>
            <a:fld id="{C8CD45A1-A9B2-4301-B86E-7D81DD3E1D33}" type="slidenum">
              <a:rPr lang="pt-BR" smtClean="0"/>
              <a:pPr/>
              <a:t>‹nº›</a:t>
            </a:fld>
            <a:endParaRPr lang="pt-BR"/>
          </a:p>
        </p:txBody>
      </p:sp>
      <p:sp>
        <p:nvSpPr>
          <p:cNvPr id="9" name="Espaço Reservado para Rodapé 8"/>
          <p:cNvSpPr>
            <a:spLocks noGrp="1"/>
          </p:cNvSpPr>
          <p:nvPr>
            <p:ph type="ftr" sz="quarter" idx="12"/>
          </p:nvPr>
        </p:nvSpPr>
        <p:spPr/>
        <p:txBody>
          <a:bodyPr/>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CBCD622-D618-48CF-814C-F78E519FD05C}" type="datetimeFigureOut">
              <a:rPr lang="pt-BR" smtClean="0"/>
              <a:pPr/>
              <a:t>30/08/2010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8CD45A1-A9B2-4301-B86E-7D81DD3E1D3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ACBCD622-D618-48CF-814C-F78E519FD05C}" type="datetimeFigureOut">
              <a:rPr lang="pt-BR" smtClean="0"/>
              <a:pPr/>
              <a:t>30/08/2010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156448" y="6422064"/>
            <a:ext cx="762000" cy="365125"/>
          </a:xfrm>
        </p:spPr>
        <p:txBody>
          <a:bodyPr/>
          <a:lstStyle/>
          <a:p>
            <a:fld id="{C8CD45A1-A9B2-4301-B86E-7D81DD3E1D3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6422064"/>
            <a:ext cx="2133600" cy="365125"/>
          </a:xfrm>
        </p:spPr>
        <p:txBody>
          <a:bodyPr/>
          <a:lstStyle/>
          <a:p>
            <a:fld id="{ACBCD622-D618-48CF-814C-F78E519FD05C}" type="datetimeFigureOut">
              <a:rPr lang="pt-BR" smtClean="0"/>
              <a:pPr/>
              <a:t>30/08/2010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8CD45A1-A9B2-4301-B86E-7D81DD3E1D3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a liv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a liv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ço Reservado para Títu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CBCD622-D618-48CF-814C-F78E519FD05C}" type="datetimeFigureOut">
              <a:rPr lang="pt-BR" smtClean="0"/>
              <a:pPr/>
              <a:t>30/08/2010</a:t>
            </a:fld>
            <a:endParaRPr lang="pt-BR"/>
          </a:p>
        </p:txBody>
      </p:sp>
      <p:sp>
        <p:nvSpPr>
          <p:cNvPr id="22" name="Espaço Reservado para Rodapé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t-BR"/>
          </a:p>
        </p:txBody>
      </p:sp>
      <p:sp>
        <p:nvSpPr>
          <p:cNvPr id="18" name="Espaço Reservado para Número de Slid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8CD45A1-A9B2-4301-B86E-7D81DD3E1D33}"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exemplo.wm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Gerenciamento_MuitoBoa1.pp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Lideran&#231;a%20%20%20NUNCA%20DEIXE%20DE%20VOAR%20!!%20on%20Yahoo!%20Video.wm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Edi&#231;&#227;o%20'Trabalho%20em%20Equipe'.wm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O%20problema%20n&#227;o%20&#233;%20meu!!!.wm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lideran&#231;a457.wmv" TargetMode="External"/><Relationship Id="rId2" Type="http://schemas.openxmlformats.org/officeDocument/2006/relationships/hyperlink" Target="exemplo.wm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Trabalho%20em%20Equipe%20%20%20Exemplo%20das%20Formigas.wm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Desktop\cartaz_gremio_gr.jpg"/>
          <p:cNvPicPr>
            <a:picLocks noChangeAspect="1" noChangeArrowheads="1"/>
          </p:cNvPicPr>
          <p:nvPr/>
        </p:nvPicPr>
        <p:blipFill>
          <a:blip r:embed="rId2"/>
          <a:srcRect/>
          <a:stretch>
            <a:fillRect/>
          </a:stretch>
        </p:blipFill>
        <p:spPr bwMode="auto">
          <a:xfrm>
            <a:off x="0" y="0"/>
            <a:ext cx="4714876" cy="6858000"/>
          </a:xfrm>
          <a:prstGeom prst="rect">
            <a:avLst/>
          </a:prstGeom>
          <a:noFill/>
        </p:spPr>
      </p:pic>
      <p:sp>
        <p:nvSpPr>
          <p:cNvPr id="9" name="CaixaDeTexto 8"/>
          <p:cNvSpPr txBox="1"/>
          <p:nvPr/>
        </p:nvSpPr>
        <p:spPr>
          <a:xfrm>
            <a:off x="4714876" y="928670"/>
            <a:ext cx="4286280" cy="954107"/>
          </a:xfrm>
          <a:prstGeom prst="rect">
            <a:avLst/>
          </a:prstGeom>
          <a:noFill/>
        </p:spPr>
        <p:txBody>
          <a:bodyPr wrap="square" rtlCol="0">
            <a:spAutoFit/>
          </a:bodyPr>
          <a:lstStyle/>
          <a:p>
            <a:pPr algn="ctr"/>
            <a:r>
              <a:rPr lang="pt-BR" sz="2800" b="1" dirty="0" smtClean="0">
                <a:solidFill>
                  <a:srgbClr val="92D050"/>
                </a:solidFill>
                <a:latin typeface="Tempus Sans ITC" pitchFamily="82" charset="0"/>
              </a:rPr>
              <a:t>Grêmio estudantil </a:t>
            </a:r>
          </a:p>
          <a:p>
            <a:pPr algn="ctr"/>
            <a:r>
              <a:rPr lang="pt-BR" sz="2800" b="1" dirty="0" smtClean="0">
                <a:solidFill>
                  <a:srgbClr val="92D050"/>
                </a:solidFill>
                <a:latin typeface="Tempus Sans ITC" pitchFamily="82" charset="0"/>
              </a:rPr>
              <a:t>Agente de transformação</a:t>
            </a:r>
            <a:endParaRPr lang="pt-BR" sz="2800" b="1" dirty="0">
              <a:solidFill>
                <a:srgbClr val="92D050"/>
              </a:solidFill>
              <a:latin typeface="Tempus Sans ITC" pitchFamily="82" charset="0"/>
            </a:endParaRPr>
          </a:p>
        </p:txBody>
      </p:sp>
      <p:sp>
        <p:nvSpPr>
          <p:cNvPr id="10" name="CaixaDeTexto 9"/>
          <p:cNvSpPr txBox="1"/>
          <p:nvPr/>
        </p:nvSpPr>
        <p:spPr>
          <a:xfrm>
            <a:off x="4929190" y="571480"/>
            <a:ext cx="1143008" cy="369332"/>
          </a:xfrm>
          <a:prstGeom prst="rect">
            <a:avLst/>
          </a:prstGeom>
          <a:noFill/>
        </p:spPr>
        <p:txBody>
          <a:bodyPr wrap="square" rtlCol="0">
            <a:spAutoFit/>
          </a:bodyPr>
          <a:lstStyle/>
          <a:p>
            <a:r>
              <a:rPr lang="pt-BR" dirty="0" smtClean="0"/>
              <a:t>Curso:</a:t>
            </a:r>
            <a:endParaRPr lang="pt-BR" dirty="0"/>
          </a:p>
        </p:txBody>
      </p:sp>
      <p:sp>
        <p:nvSpPr>
          <p:cNvPr id="11" name="CaixaDeTexto 10"/>
          <p:cNvSpPr txBox="1"/>
          <p:nvPr/>
        </p:nvSpPr>
        <p:spPr>
          <a:xfrm>
            <a:off x="6000760" y="5384085"/>
            <a:ext cx="1714512" cy="369332"/>
          </a:xfrm>
          <a:prstGeom prst="rect">
            <a:avLst/>
          </a:prstGeom>
          <a:noFill/>
        </p:spPr>
        <p:txBody>
          <a:bodyPr wrap="square" rtlCol="0">
            <a:spAutoFit/>
          </a:bodyPr>
          <a:lstStyle/>
          <a:p>
            <a:pPr algn="ctr"/>
            <a:r>
              <a:rPr lang="pt-BR" b="1" dirty="0" smtClean="0">
                <a:solidFill>
                  <a:schemeClr val="bg1"/>
                </a:solidFill>
                <a:latin typeface="Arial" pitchFamily="34" charset="0"/>
                <a:cs typeface="Arial" pitchFamily="34" charset="0"/>
              </a:rPr>
              <a:t>Tony Thiago </a:t>
            </a:r>
            <a:endParaRPr lang="pt-BR" b="1" dirty="0">
              <a:solidFill>
                <a:schemeClr val="bg1"/>
              </a:solidFill>
              <a:latin typeface="Arial" pitchFamily="34" charset="0"/>
              <a:cs typeface="Arial" pitchFamily="34" charset="0"/>
            </a:endParaRPr>
          </a:p>
        </p:txBody>
      </p:sp>
      <p:sp>
        <p:nvSpPr>
          <p:cNvPr id="12" name="CaixaDeTexto 11"/>
          <p:cNvSpPr txBox="1"/>
          <p:nvPr/>
        </p:nvSpPr>
        <p:spPr>
          <a:xfrm>
            <a:off x="5072066" y="5741275"/>
            <a:ext cx="3857652" cy="830997"/>
          </a:xfrm>
          <a:prstGeom prst="rect">
            <a:avLst/>
          </a:prstGeom>
          <a:noFill/>
        </p:spPr>
        <p:txBody>
          <a:bodyPr wrap="square" rtlCol="0">
            <a:spAutoFit/>
          </a:bodyPr>
          <a:lstStyle/>
          <a:p>
            <a:pPr algn="ctr"/>
            <a:r>
              <a:rPr lang="pt-BR" sz="1200" dirty="0" smtClean="0">
                <a:solidFill>
                  <a:schemeClr val="bg1">
                    <a:lumMod val="50000"/>
                    <a:lumOff val="50000"/>
                  </a:schemeClr>
                </a:solidFill>
              </a:rPr>
              <a:t>Presidente Instituto Raimundo Bastos - IRB</a:t>
            </a:r>
          </a:p>
          <a:p>
            <a:pPr algn="ctr"/>
            <a:r>
              <a:rPr lang="pt-BR" sz="1200" dirty="0" smtClean="0">
                <a:solidFill>
                  <a:schemeClr val="bg1">
                    <a:lumMod val="50000"/>
                    <a:lumOff val="50000"/>
                  </a:schemeClr>
                </a:solidFill>
              </a:rPr>
              <a:t>Professor,  E. E.M  José Teixeira de Albuquerque</a:t>
            </a:r>
          </a:p>
          <a:p>
            <a:pPr algn="ctr"/>
            <a:r>
              <a:rPr lang="pt-BR" sz="1200" dirty="0" smtClean="0">
                <a:solidFill>
                  <a:schemeClr val="bg1">
                    <a:lumMod val="50000"/>
                    <a:lumOff val="50000"/>
                  </a:schemeClr>
                </a:solidFill>
              </a:rPr>
              <a:t>Tecnólogo em Recursos Hídricos/Irrigação - CENTEC</a:t>
            </a:r>
          </a:p>
          <a:p>
            <a:pPr algn="ctr"/>
            <a:r>
              <a:rPr lang="pt-BR" sz="1200" dirty="0" smtClean="0">
                <a:solidFill>
                  <a:schemeClr val="bg1">
                    <a:lumMod val="50000"/>
                    <a:lumOff val="50000"/>
                  </a:schemeClr>
                </a:solidFill>
              </a:rPr>
              <a:t>Mestre em Agronomia: Irrigação e Drenagem - UFC</a:t>
            </a:r>
            <a:endParaRPr lang="pt-BR" sz="1200" dirty="0">
              <a:solidFill>
                <a:schemeClr val="bg1">
                  <a:lumMod val="50000"/>
                  <a:lumOff val="50000"/>
                </a:schemeClr>
              </a:solidFill>
            </a:endParaRPr>
          </a:p>
        </p:txBody>
      </p:sp>
      <p:sp>
        <p:nvSpPr>
          <p:cNvPr id="13" name="CaixaDeTexto 12"/>
          <p:cNvSpPr txBox="1"/>
          <p:nvPr/>
        </p:nvSpPr>
        <p:spPr>
          <a:xfrm>
            <a:off x="4929222" y="2736361"/>
            <a:ext cx="1000132" cy="369332"/>
          </a:xfrm>
          <a:prstGeom prst="rect">
            <a:avLst/>
          </a:prstGeom>
          <a:noFill/>
        </p:spPr>
        <p:txBody>
          <a:bodyPr wrap="square" rtlCol="0">
            <a:spAutoFit/>
          </a:bodyPr>
          <a:lstStyle/>
          <a:p>
            <a:r>
              <a:rPr lang="pt-BR" dirty="0" smtClean="0"/>
              <a:t>Tema:</a:t>
            </a:r>
            <a:endParaRPr lang="pt-BR" dirty="0"/>
          </a:p>
        </p:txBody>
      </p:sp>
      <p:sp>
        <p:nvSpPr>
          <p:cNvPr id="14" name="CaixaDeTexto 13"/>
          <p:cNvSpPr txBox="1"/>
          <p:nvPr/>
        </p:nvSpPr>
        <p:spPr>
          <a:xfrm>
            <a:off x="4857752" y="3177131"/>
            <a:ext cx="4286280" cy="1107996"/>
          </a:xfrm>
          <a:prstGeom prst="rect">
            <a:avLst/>
          </a:prstGeom>
          <a:noFill/>
        </p:spPr>
        <p:txBody>
          <a:bodyPr wrap="square" rtlCol="0">
            <a:spAutoFit/>
          </a:bodyPr>
          <a:lstStyle/>
          <a:p>
            <a:pPr algn="ctr"/>
            <a:r>
              <a:rPr lang="pt-BR" sz="6600" b="1" dirty="0" smtClean="0">
                <a:solidFill>
                  <a:srgbClr val="92D050"/>
                </a:solidFill>
                <a:latin typeface="Tempus Sans ITC" pitchFamily="82" charset="0"/>
              </a:rPr>
              <a:t>Liderança</a:t>
            </a:r>
            <a:endParaRPr lang="pt-BR" sz="6600" b="1" dirty="0">
              <a:solidFill>
                <a:srgbClr val="92D050"/>
              </a:solidFill>
              <a:latin typeface="Tempus Sans ITC" pitchFamily="82" charset="0"/>
            </a:endParaRPr>
          </a:p>
        </p:txBody>
      </p:sp>
      <p:pic>
        <p:nvPicPr>
          <p:cNvPr id="15" name="Imagem 14" descr="umes2.jpg"/>
          <p:cNvPicPr>
            <a:picLocks noChangeAspect="1"/>
          </p:cNvPicPr>
          <p:nvPr/>
        </p:nvPicPr>
        <p:blipFill>
          <a:blip r:embed="rId3"/>
          <a:stretch>
            <a:fillRect/>
          </a:stretch>
        </p:blipFill>
        <p:spPr>
          <a:xfrm>
            <a:off x="214282" y="5857892"/>
            <a:ext cx="4143404" cy="8572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71472" y="571480"/>
            <a:ext cx="4929222" cy="400110"/>
          </a:xfrm>
          <a:prstGeom prst="rect">
            <a:avLst/>
          </a:prstGeom>
        </p:spPr>
        <p:txBody>
          <a:bodyPr wrap="square">
            <a:spAutoFit/>
          </a:bodyPr>
          <a:lstStyle/>
          <a:p>
            <a:r>
              <a:rPr lang="pt-BR" sz="2000" b="1" i="1" dirty="0" smtClean="0">
                <a:solidFill>
                  <a:schemeClr val="bg1"/>
                </a:solidFill>
              </a:rPr>
              <a:t>A medida da Liderança é a influência </a:t>
            </a:r>
            <a:endParaRPr lang="pt-BR" sz="2000" dirty="0">
              <a:solidFill>
                <a:schemeClr val="bg1"/>
              </a:solidFill>
            </a:endParaRPr>
          </a:p>
        </p:txBody>
      </p:sp>
      <p:sp>
        <p:nvSpPr>
          <p:cNvPr id="5" name="Retângulo 4"/>
          <p:cNvSpPr/>
          <p:nvPr/>
        </p:nvSpPr>
        <p:spPr>
          <a:xfrm>
            <a:off x="857224" y="1285860"/>
            <a:ext cx="6929486" cy="646331"/>
          </a:xfrm>
          <a:prstGeom prst="rect">
            <a:avLst/>
          </a:prstGeom>
        </p:spPr>
        <p:txBody>
          <a:bodyPr wrap="square">
            <a:spAutoFit/>
          </a:bodyPr>
          <a:lstStyle/>
          <a:p>
            <a:pPr marL="533400" indent="-533400" algn="just">
              <a:lnSpc>
                <a:spcPct val="90000"/>
              </a:lnSpc>
              <a:buClr>
                <a:schemeClr val="bg1"/>
              </a:buClr>
              <a:buSzTx/>
            </a:pPr>
            <a:r>
              <a:rPr lang="pt-BR" sz="2000" i="1" dirty="0" smtClean="0">
                <a:solidFill>
                  <a:srgbClr val="92D050"/>
                </a:solidFill>
                <a:latin typeface="Times New Roman" pitchFamily="18" charset="0"/>
                <a:cs typeface="Times New Roman" pitchFamily="18" charset="0"/>
              </a:rPr>
              <a:t>Influencia é como você consegue que as pessoas façam voluntariamente o que você as pede</a:t>
            </a:r>
            <a:r>
              <a:rPr lang="en-US" sz="2000" i="1" dirty="0" smtClean="0">
                <a:solidFill>
                  <a:srgbClr val="92D050"/>
                </a:solidFill>
                <a:latin typeface="Times New Roman" pitchFamily="18" charset="0"/>
                <a:cs typeface="Times New Roman" pitchFamily="18" charset="0"/>
              </a:rPr>
              <a:t>. </a:t>
            </a:r>
            <a:endParaRPr lang="en-US" sz="2000" dirty="0">
              <a:solidFill>
                <a:srgbClr val="92D050"/>
              </a:solidFill>
              <a:latin typeface="Times New Roman" pitchFamily="18" charset="0"/>
              <a:cs typeface="Times New Roman" pitchFamily="18" charset="0"/>
            </a:endParaRPr>
          </a:p>
        </p:txBody>
      </p:sp>
      <p:sp>
        <p:nvSpPr>
          <p:cNvPr id="3073" name="Rectangle 1"/>
          <p:cNvSpPr>
            <a:spLocks noChangeArrowheads="1"/>
          </p:cNvSpPr>
          <p:nvPr/>
        </p:nvSpPr>
        <p:spPr bwMode="auto">
          <a:xfrm>
            <a:off x="571472" y="2571744"/>
            <a:ext cx="7715305"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71500" algn="l"/>
              </a:tabLst>
            </a:pPr>
            <a:r>
              <a:rPr kumimoji="0" lang="pt-BR" sz="20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Cinco Mitos sobre Liderança: </a:t>
            </a:r>
          </a:p>
          <a:p>
            <a:pPr marL="0" marR="0" lvl="0" indent="0" algn="just" defTabSz="914400" rtl="0" eaLnBrk="1" fontAlgn="base" latinLnBrk="0" hangingPunct="1">
              <a:lnSpc>
                <a:spcPct val="100000"/>
              </a:lnSpc>
              <a:spcBef>
                <a:spcPct val="0"/>
              </a:spcBef>
              <a:spcAft>
                <a:spcPct val="0"/>
              </a:spcAft>
              <a:buClrTx/>
              <a:buSzTx/>
              <a:buFontTx/>
              <a:buNone/>
              <a:tabLst>
                <a:tab pos="571500" algn="l"/>
              </a:tabLst>
            </a:pP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5715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Mito da Gerência – “Liderança e gerência são uma coisa só”.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5715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Mito do Empreendedor – “Todo vendedor e todo empreendedor é um líder”.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5715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Mito do Conhecimento – “Conhecimento é poder”.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5715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Mito do Pioneirismo – “Qualquer um que esteja à frente de uma multidão é Líder”.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5715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Mito da Posição – “Liderança se baseia na posição”. </a:t>
            </a:r>
            <a:endParaRPr kumimoji="0" lang="pt-BR" sz="2000" b="0" i="0" u="none" strike="noStrike" cap="none" normalizeH="0" baseline="0" dirty="0" smtClean="0">
              <a:ln>
                <a:noFill/>
              </a:ln>
              <a:solidFill>
                <a:schemeClr val="tx1"/>
              </a:solidFill>
              <a:effectLst/>
              <a:latin typeface="Arial" pitchFamily="34" charset="0"/>
            </a:endParaRPr>
          </a:p>
        </p:txBody>
      </p:sp>
      <p:sp>
        <p:nvSpPr>
          <p:cNvPr id="3074" name="Rectangle 2"/>
          <p:cNvSpPr>
            <a:spLocks noChangeArrowheads="1"/>
          </p:cNvSpPr>
          <p:nvPr/>
        </p:nvSpPr>
        <p:spPr bwMode="auto">
          <a:xfrm>
            <a:off x="857224" y="5857892"/>
            <a:ext cx="7143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i="1" u="none" strike="noStrike" cap="none" normalizeH="0" baseline="0" dirty="0" smtClean="0">
                <a:ln>
                  <a:noFill/>
                </a:ln>
                <a:solidFill>
                  <a:srgbClr val="92D050"/>
                </a:solidFill>
                <a:effectLst/>
                <a:latin typeface="Times New Roman" pitchFamily="18" charset="0"/>
                <a:ea typeface="Times New Roman" pitchFamily="18" charset="0"/>
                <a:cs typeface="Times New Roman" pitchFamily="18" charset="0"/>
              </a:rPr>
              <a:t>“O líder é aquele que vê mais do que os outros, que vê mais longe do que os outros, que vê antes dos outros”. (Leroy </a:t>
            </a:r>
            <a:r>
              <a:rPr kumimoji="0" lang="pt-BR" sz="2000" b="0" i="1" u="none" strike="noStrike" cap="none" normalizeH="0" baseline="0" dirty="0" err="1" smtClean="0">
                <a:ln>
                  <a:noFill/>
                </a:ln>
                <a:solidFill>
                  <a:srgbClr val="92D050"/>
                </a:solidFill>
                <a:effectLst/>
                <a:latin typeface="Times New Roman" pitchFamily="18" charset="0"/>
                <a:ea typeface="Times New Roman" pitchFamily="18" charset="0"/>
                <a:cs typeface="Times New Roman" pitchFamily="18" charset="0"/>
              </a:rPr>
              <a:t>Eims</a:t>
            </a:r>
            <a:r>
              <a:rPr kumimoji="0" lang="pt-BR" sz="2000" b="0" i="1" u="none" strike="noStrike" cap="none" normalizeH="0" baseline="0" dirty="0" smtClean="0">
                <a:ln>
                  <a:noFill/>
                </a:ln>
                <a:solidFill>
                  <a:srgbClr val="92D050"/>
                </a:solidFill>
                <a:effectLst/>
                <a:latin typeface="Times New Roman" pitchFamily="18" charset="0"/>
                <a:ea typeface="Times New Roman" pitchFamily="18" charset="0"/>
                <a:cs typeface="Times New Roman" pitchFamily="18" charset="0"/>
              </a:rPr>
              <a:t>)</a:t>
            </a:r>
            <a:endParaRPr kumimoji="0" lang="pt-BR" sz="2000" b="0" i="1" u="none" strike="noStrike" cap="none" normalizeH="0" baseline="0" dirty="0" smtClean="0">
              <a:ln>
                <a:noFill/>
              </a:ln>
              <a:solidFill>
                <a:srgbClr val="92D05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7158" y="1357298"/>
            <a:ext cx="8286808" cy="4093428"/>
          </a:xfrm>
          <a:prstGeom prst="rect">
            <a:avLst/>
          </a:prstGeom>
        </p:spPr>
        <p:txBody>
          <a:bodyPr wrap="square">
            <a:spAutoFit/>
          </a:bodyPr>
          <a:lstStyle/>
          <a:p>
            <a:pPr marL="533400" indent="-533400" algn="just">
              <a:buClr>
                <a:schemeClr val="bg1"/>
              </a:buClr>
              <a:buSzTx/>
              <a:buFont typeface="Wingdings" pitchFamily="2" charset="2"/>
              <a:buNone/>
            </a:pPr>
            <a:endParaRPr lang="pt-BR" sz="2000" i="1" dirty="0" smtClean="0">
              <a:solidFill>
                <a:srgbClr val="92D050"/>
              </a:solidFill>
              <a:latin typeface="Times New Roman" pitchFamily="18" charset="0"/>
              <a:cs typeface="Times New Roman" pitchFamily="18" charset="0"/>
            </a:endParaRPr>
          </a:p>
          <a:p>
            <a:pPr marL="952500" lvl="1" indent="-495300" algn="just">
              <a:lnSpc>
                <a:spcPct val="150000"/>
              </a:lnSpc>
              <a:buClr>
                <a:srgbClr val="92D050"/>
              </a:buClr>
              <a:buSzTx/>
              <a:buFont typeface="Wingdings" pitchFamily="2" charset="2"/>
              <a:buChar char="v"/>
            </a:pPr>
            <a:r>
              <a:rPr lang="pt-BR" sz="2000" b="1" i="1" dirty="0" smtClean="0">
                <a:solidFill>
                  <a:srgbClr val="FFC000"/>
                </a:solidFill>
                <a:latin typeface="Times New Roman" pitchFamily="18" charset="0"/>
                <a:cs typeface="Times New Roman" pitchFamily="18" charset="0"/>
              </a:rPr>
              <a:t>Paciência</a:t>
            </a:r>
            <a:r>
              <a:rPr lang="pt-BR" sz="2000" b="1" i="1" dirty="0" smtClean="0">
                <a:solidFill>
                  <a:srgbClr val="92D050"/>
                </a:solidFill>
                <a:latin typeface="Times New Roman" pitchFamily="18" charset="0"/>
                <a:cs typeface="Times New Roman" pitchFamily="18" charset="0"/>
              </a:rPr>
              <a:t> </a:t>
            </a:r>
            <a:r>
              <a:rPr lang="pt-BR" sz="2000" i="1" dirty="0" smtClean="0">
                <a:solidFill>
                  <a:srgbClr val="92D050"/>
                </a:solidFill>
                <a:latin typeface="Times New Roman" pitchFamily="18" charset="0"/>
                <a:cs typeface="Times New Roman" pitchFamily="18" charset="0"/>
              </a:rPr>
              <a:t>–</a:t>
            </a:r>
            <a:r>
              <a:rPr lang="pt-BR" sz="2000" b="1" i="1" dirty="0" smtClean="0">
                <a:solidFill>
                  <a:srgbClr val="92D050"/>
                </a:solidFill>
                <a:latin typeface="Times New Roman" pitchFamily="18" charset="0"/>
                <a:cs typeface="Times New Roman" pitchFamily="18" charset="0"/>
              </a:rPr>
              <a:t> </a:t>
            </a:r>
            <a:r>
              <a:rPr lang="pt-BR" sz="2000" i="1" dirty="0" smtClean="0">
                <a:solidFill>
                  <a:srgbClr val="92D050"/>
                </a:solidFill>
                <a:latin typeface="Times New Roman" pitchFamily="18" charset="0"/>
                <a:cs typeface="Times New Roman" pitchFamily="18" charset="0"/>
              </a:rPr>
              <a:t>Mostrar auto-controle.</a:t>
            </a:r>
          </a:p>
          <a:p>
            <a:pPr marL="952500" lvl="1" indent="-495300" algn="just">
              <a:lnSpc>
                <a:spcPct val="150000"/>
              </a:lnSpc>
              <a:buClr>
                <a:srgbClr val="92D050"/>
              </a:buClr>
              <a:buSzTx/>
              <a:buFont typeface="Wingdings" pitchFamily="2" charset="2"/>
              <a:buChar char="v"/>
            </a:pPr>
            <a:r>
              <a:rPr lang="pt-BR" sz="2000" b="1" i="1" dirty="0" smtClean="0">
                <a:solidFill>
                  <a:srgbClr val="FFC000"/>
                </a:solidFill>
                <a:latin typeface="Times New Roman" pitchFamily="18" charset="0"/>
                <a:cs typeface="Times New Roman" pitchFamily="18" charset="0"/>
              </a:rPr>
              <a:t>Carinho </a:t>
            </a:r>
            <a:r>
              <a:rPr lang="pt-BR" sz="2000" i="1" dirty="0" smtClean="0">
                <a:solidFill>
                  <a:srgbClr val="92D050"/>
                </a:solidFill>
                <a:latin typeface="Times New Roman" pitchFamily="18" charset="0"/>
                <a:cs typeface="Times New Roman" pitchFamily="18" charset="0"/>
              </a:rPr>
              <a:t>-  Dar atenção, apreciar e encorajar.</a:t>
            </a:r>
          </a:p>
          <a:p>
            <a:pPr marL="952500" lvl="1" indent="-495300" algn="just">
              <a:lnSpc>
                <a:spcPct val="150000"/>
              </a:lnSpc>
              <a:buClr>
                <a:srgbClr val="92D050"/>
              </a:buClr>
              <a:buSzTx/>
              <a:buFont typeface="Wingdings" pitchFamily="2" charset="2"/>
              <a:buChar char="v"/>
            </a:pPr>
            <a:r>
              <a:rPr lang="pt-BR" sz="2000" b="1" i="1" dirty="0" smtClean="0">
                <a:solidFill>
                  <a:srgbClr val="FFC000"/>
                </a:solidFill>
                <a:latin typeface="Times New Roman" pitchFamily="18" charset="0"/>
                <a:cs typeface="Times New Roman" pitchFamily="18" charset="0"/>
              </a:rPr>
              <a:t>Humildade</a:t>
            </a:r>
            <a:r>
              <a:rPr lang="pt-BR" sz="2000" b="1" i="1" dirty="0" smtClean="0">
                <a:solidFill>
                  <a:srgbClr val="92D050"/>
                </a:solidFill>
                <a:latin typeface="Times New Roman" pitchFamily="18" charset="0"/>
                <a:cs typeface="Times New Roman" pitchFamily="18" charset="0"/>
              </a:rPr>
              <a:t> </a:t>
            </a:r>
            <a:r>
              <a:rPr lang="pt-BR" sz="2000" i="1" dirty="0" smtClean="0">
                <a:solidFill>
                  <a:srgbClr val="92D050"/>
                </a:solidFill>
                <a:latin typeface="Times New Roman" pitchFamily="18" charset="0"/>
                <a:cs typeface="Times New Roman" pitchFamily="18" charset="0"/>
              </a:rPr>
              <a:t>– Ser autentico, sem pretensão ou arrogância. </a:t>
            </a:r>
          </a:p>
          <a:p>
            <a:pPr marL="952500" lvl="1" indent="-495300" algn="just">
              <a:lnSpc>
                <a:spcPct val="150000"/>
              </a:lnSpc>
              <a:buClr>
                <a:srgbClr val="92D050"/>
              </a:buClr>
              <a:buSzTx/>
              <a:buFont typeface="Wingdings" pitchFamily="2" charset="2"/>
              <a:buChar char="v"/>
            </a:pPr>
            <a:r>
              <a:rPr lang="pt-BR" sz="2000" b="1" i="1" dirty="0" smtClean="0">
                <a:solidFill>
                  <a:srgbClr val="FFC000"/>
                </a:solidFill>
                <a:latin typeface="Times New Roman" pitchFamily="18" charset="0"/>
                <a:cs typeface="Times New Roman" pitchFamily="18" charset="0"/>
              </a:rPr>
              <a:t>Ter Respeito</a:t>
            </a:r>
            <a:r>
              <a:rPr lang="pt-BR" sz="2000" i="1" dirty="0" smtClean="0">
                <a:solidFill>
                  <a:srgbClr val="FFC000"/>
                </a:solidFill>
                <a:latin typeface="Times New Roman" pitchFamily="18" charset="0"/>
                <a:cs typeface="Times New Roman" pitchFamily="18" charset="0"/>
              </a:rPr>
              <a:t> </a:t>
            </a:r>
            <a:r>
              <a:rPr lang="pt-BR" sz="2000" i="1" dirty="0" smtClean="0">
                <a:solidFill>
                  <a:srgbClr val="92D050"/>
                </a:solidFill>
                <a:latin typeface="Times New Roman" pitchFamily="18" charset="0"/>
                <a:cs typeface="Times New Roman" pitchFamily="18" charset="0"/>
              </a:rPr>
              <a:t>– Tratar as pessoas como sendo importantes.</a:t>
            </a:r>
          </a:p>
          <a:p>
            <a:pPr marL="952500" lvl="1" indent="-495300" algn="just">
              <a:lnSpc>
                <a:spcPct val="150000"/>
              </a:lnSpc>
              <a:buClr>
                <a:srgbClr val="92D050"/>
              </a:buClr>
              <a:buSzTx/>
              <a:buFont typeface="Wingdings" pitchFamily="2" charset="2"/>
              <a:buChar char="v"/>
            </a:pPr>
            <a:r>
              <a:rPr lang="pt-BR" sz="2000" b="1" i="1" dirty="0" smtClean="0">
                <a:solidFill>
                  <a:srgbClr val="FFC000"/>
                </a:solidFill>
                <a:latin typeface="Times New Roman" pitchFamily="18" charset="0"/>
                <a:cs typeface="Times New Roman" pitchFamily="18" charset="0"/>
              </a:rPr>
              <a:t>Caridade</a:t>
            </a:r>
            <a:r>
              <a:rPr lang="pt-BR" sz="2000" i="1" dirty="0" smtClean="0">
                <a:solidFill>
                  <a:srgbClr val="92D050"/>
                </a:solidFill>
                <a:latin typeface="Times New Roman" pitchFamily="18" charset="0"/>
                <a:cs typeface="Times New Roman" pitchFamily="18" charset="0"/>
              </a:rPr>
              <a:t> – Atender as necessidades dos outros.</a:t>
            </a:r>
          </a:p>
          <a:p>
            <a:pPr marL="952500" lvl="1" indent="-495300" algn="just">
              <a:lnSpc>
                <a:spcPct val="150000"/>
              </a:lnSpc>
              <a:buClr>
                <a:srgbClr val="92D050"/>
              </a:buClr>
              <a:buSzTx/>
              <a:buFont typeface="Wingdings" pitchFamily="2" charset="2"/>
              <a:buChar char="v"/>
            </a:pPr>
            <a:r>
              <a:rPr lang="pt-BR" sz="2000" b="1" i="1" dirty="0" smtClean="0">
                <a:solidFill>
                  <a:srgbClr val="FFC000"/>
                </a:solidFill>
                <a:latin typeface="Times New Roman" pitchFamily="18" charset="0"/>
                <a:cs typeface="Times New Roman" pitchFamily="18" charset="0"/>
              </a:rPr>
              <a:t>Perdoar</a:t>
            </a:r>
            <a:r>
              <a:rPr lang="pt-BR" sz="2000" i="1" dirty="0" smtClean="0">
                <a:solidFill>
                  <a:srgbClr val="FFC000"/>
                </a:solidFill>
                <a:latin typeface="Times New Roman" pitchFamily="18" charset="0"/>
                <a:cs typeface="Times New Roman" pitchFamily="18" charset="0"/>
              </a:rPr>
              <a:t> </a:t>
            </a:r>
            <a:r>
              <a:rPr lang="pt-BR" sz="2000" i="1" dirty="0" smtClean="0">
                <a:solidFill>
                  <a:srgbClr val="92D050"/>
                </a:solidFill>
                <a:latin typeface="Times New Roman" pitchFamily="18" charset="0"/>
                <a:cs typeface="Times New Roman" pitchFamily="18" charset="0"/>
              </a:rPr>
              <a:t>– não guardar ressentimentos dos que erram.</a:t>
            </a:r>
          </a:p>
          <a:p>
            <a:pPr marL="952500" lvl="1" indent="-495300" algn="just">
              <a:lnSpc>
                <a:spcPct val="150000"/>
              </a:lnSpc>
              <a:buClr>
                <a:srgbClr val="92D050"/>
              </a:buClr>
              <a:buSzTx/>
              <a:buFont typeface="Wingdings" pitchFamily="2" charset="2"/>
              <a:buChar char="v"/>
            </a:pPr>
            <a:r>
              <a:rPr lang="pt-BR" sz="2000" b="1" i="1" dirty="0" smtClean="0">
                <a:solidFill>
                  <a:srgbClr val="FFC000"/>
                </a:solidFill>
                <a:latin typeface="Times New Roman" pitchFamily="18" charset="0"/>
                <a:cs typeface="Times New Roman" pitchFamily="18" charset="0"/>
              </a:rPr>
              <a:t>Honestidade</a:t>
            </a:r>
            <a:r>
              <a:rPr lang="pt-BR" sz="2000" i="1" dirty="0" smtClean="0">
                <a:solidFill>
                  <a:srgbClr val="FFC000"/>
                </a:solidFill>
                <a:latin typeface="Times New Roman" pitchFamily="18" charset="0"/>
                <a:cs typeface="Times New Roman" pitchFamily="18" charset="0"/>
              </a:rPr>
              <a:t> </a:t>
            </a:r>
            <a:r>
              <a:rPr lang="pt-BR" sz="2000" i="1" dirty="0" smtClean="0">
                <a:solidFill>
                  <a:srgbClr val="92D050"/>
                </a:solidFill>
                <a:latin typeface="Times New Roman" pitchFamily="18" charset="0"/>
                <a:cs typeface="Times New Roman" pitchFamily="18" charset="0"/>
              </a:rPr>
              <a:t>– ser verdadeiro.</a:t>
            </a:r>
          </a:p>
          <a:p>
            <a:pPr marL="952500" lvl="1" indent="-495300" algn="just">
              <a:lnSpc>
                <a:spcPct val="150000"/>
              </a:lnSpc>
              <a:buClr>
                <a:srgbClr val="92D050"/>
              </a:buClr>
              <a:buSzTx/>
              <a:buFont typeface="Wingdings" pitchFamily="2" charset="2"/>
              <a:buChar char="v"/>
            </a:pPr>
            <a:r>
              <a:rPr lang="pt-BR" sz="2000" b="1" i="1" dirty="0" smtClean="0">
                <a:solidFill>
                  <a:srgbClr val="FFC000"/>
                </a:solidFill>
                <a:latin typeface="Times New Roman" pitchFamily="18" charset="0"/>
                <a:cs typeface="Times New Roman" pitchFamily="18" charset="0"/>
              </a:rPr>
              <a:t>Comprometido</a:t>
            </a:r>
            <a:r>
              <a:rPr lang="pt-BR" sz="2000" i="1" dirty="0" smtClean="0">
                <a:solidFill>
                  <a:srgbClr val="92D050"/>
                </a:solidFill>
                <a:latin typeface="Times New Roman" pitchFamily="18" charset="0"/>
                <a:cs typeface="Times New Roman" pitchFamily="18" charset="0"/>
              </a:rPr>
              <a:t> – Ser firme as suas escolhas</a:t>
            </a:r>
            <a:endParaRPr lang="pt-BR" dirty="0">
              <a:solidFill>
                <a:srgbClr val="92D050"/>
              </a:solidFill>
              <a:latin typeface="Times New Roman" pitchFamily="18" charset="0"/>
              <a:cs typeface="Times New Roman" pitchFamily="18" charset="0"/>
            </a:endParaRPr>
          </a:p>
        </p:txBody>
      </p:sp>
      <p:sp>
        <p:nvSpPr>
          <p:cNvPr id="6" name="Retângulo 5"/>
          <p:cNvSpPr/>
          <p:nvPr/>
        </p:nvSpPr>
        <p:spPr>
          <a:xfrm>
            <a:off x="857224" y="714356"/>
            <a:ext cx="6572296" cy="369332"/>
          </a:xfrm>
          <a:prstGeom prst="rect">
            <a:avLst/>
          </a:prstGeom>
        </p:spPr>
        <p:txBody>
          <a:bodyPr wrap="square">
            <a:spAutoFit/>
          </a:bodyPr>
          <a:lstStyle/>
          <a:p>
            <a:pPr marL="533400" indent="-533400" algn="just">
              <a:lnSpc>
                <a:spcPct val="90000"/>
              </a:lnSpc>
              <a:buClr>
                <a:schemeClr val="bg1"/>
              </a:buClr>
              <a:buSzTx/>
              <a:buFont typeface="Wingdings" pitchFamily="2" charset="2"/>
              <a:buNone/>
            </a:pPr>
            <a:r>
              <a:rPr lang="pt-BR" sz="2000" b="1" i="1" dirty="0" smtClean="0">
                <a:solidFill>
                  <a:schemeClr val="bg1"/>
                </a:solidFill>
              </a:rPr>
              <a:t>Qualidades de um Líder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85918" y="6000768"/>
            <a:ext cx="6715172" cy="646331"/>
          </a:xfrm>
          <a:prstGeom prst="rect">
            <a:avLst/>
          </a:prstGeom>
        </p:spPr>
        <p:txBody>
          <a:bodyPr wrap="square">
            <a:spAutoFit/>
          </a:bodyPr>
          <a:lstStyle/>
          <a:p>
            <a:pPr marL="533400" indent="-533400" algn="just">
              <a:lnSpc>
                <a:spcPct val="90000"/>
              </a:lnSpc>
              <a:buClr>
                <a:schemeClr val="bg1"/>
              </a:buClr>
              <a:buSzTx/>
            </a:pPr>
            <a:r>
              <a:rPr lang="en-US" sz="2000" i="1" dirty="0" smtClean="0">
                <a:solidFill>
                  <a:srgbClr val="92D050"/>
                </a:solidFill>
                <a:latin typeface="Times New Roman" pitchFamily="18" charset="0"/>
                <a:cs typeface="Times New Roman" pitchFamily="18" charset="0"/>
              </a:rPr>
              <a:t>	</a:t>
            </a:r>
            <a:r>
              <a:rPr lang="en-US" sz="2000" i="1" dirty="0" err="1" smtClean="0">
                <a:solidFill>
                  <a:srgbClr val="92D050"/>
                </a:solidFill>
                <a:latin typeface="Times New Roman" pitchFamily="18" charset="0"/>
                <a:cs typeface="Times New Roman" pitchFamily="18" charset="0"/>
              </a:rPr>
              <a:t>Há</a:t>
            </a:r>
            <a:r>
              <a:rPr lang="en-US" sz="2000" i="1" dirty="0" smtClean="0">
                <a:solidFill>
                  <a:srgbClr val="92D050"/>
                </a:solidFill>
                <a:latin typeface="Times New Roman" pitchFamily="18" charset="0"/>
                <a:cs typeface="Times New Roman" pitchFamily="18" charset="0"/>
              </a:rPr>
              <a:t> </a:t>
            </a:r>
            <a:r>
              <a:rPr lang="en-US" sz="2000" i="1" dirty="0" err="1" smtClean="0">
                <a:solidFill>
                  <a:srgbClr val="92D050"/>
                </a:solidFill>
                <a:latin typeface="Times New Roman" pitchFamily="18" charset="0"/>
                <a:cs typeface="Times New Roman" pitchFamily="18" charset="0"/>
              </a:rPr>
              <a:t>uma</a:t>
            </a:r>
            <a:r>
              <a:rPr lang="en-US" sz="2000" i="1" dirty="0" smtClean="0">
                <a:solidFill>
                  <a:srgbClr val="92D050"/>
                </a:solidFill>
                <a:latin typeface="Times New Roman" pitchFamily="18" charset="0"/>
                <a:cs typeface="Times New Roman" pitchFamily="18" charset="0"/>
              </a:rPr>
              <a:t> </a:t>
            </a:r>
            <a:r>
              <a:rPr lang="en-US" sz="2000" i="1" dirty="0" err="1" smtClean="0">
                <a:solidFill>
                  <a:srgbClr val="92D050"/>
                </a:solidFill>
                <a:latin typeface="Times New Roman" pitchFamily="18" charset="0"/>
                <a:cs typeface="Times New Roman" pitchFamily="18" charset="0"/>
              </a:rPr>
              <a:t>grande</a:t>
            </a:r>
            <a:r>
              <a:rPr lang="en-US" sz="2000" i="1" dirty="0" smtClean="0">
                <a:solidFill>
                  <a:srgbClr val="92D050"/>
                </a:solidFill>
                <a:latin typeface="Times New Roman" pitchFamily="18" charset="0"/>
                <a:cs typeface="Times New Roman" pitchFamily="18" charset="0"/>
              </a:rPr>
              <a:t> </a:t>
            </a:r>
            <a:r>
              <a:rPr lang="en-US" sz="2000" i="1" dirty="0" err="1" smtClean="0">
                <a:solidFill>
                  <a:srgbClr val="92D050"/>
                </a:solidFill>
                <a:latin typeface="Times New Roman" pitchFamily="18" charset="0"/>
                <a:cs typeface="Times New Roman" pitchFamily="18" charset="0"/>
              </a:rPr>
              <a:t>diferença</a:t>
            </a:r>
            <a:r>
              <a:rPr lang="en-US" sz="2000" i="1" dirty="0" smtClean="0">
                <a:solidFill>
                  <a:srgbClr val="92D050"/>
                </a:solidFill>
                <a:latin typeface="Times New Roman" pitchFamily="18" charset="0"/>
                <a:cs typeface="Times New Roman" pitchFamily="18" charset="0"/>
              </a:rPr>
              <a:t> entre </a:t>
            </a:r>
            <a:r>
              <a:rPr lang="en-US" sz="2000" i="1" dirty="0" err="1" smtClean="0">
                <a:solidFill>
                  <a:srgbClr val="92D050"/>
                </a:solidFill>
                <a:latin typeface="Times New Roman" pitchFamily="18" charset="0"/>
                <a:cs typeface="Times New Roman" pitchFamily="18" charset="0"/>
              </a:rPr>
              <a:t>influenciar</a:t>
            </a:r>
            <a:r>
              <a:rPr lang="en-US" sz="2000" i="1" dirty="0" smtClean="0">
                <a:solidFill>
                  <a:srgbClr val="92D050"/>
                </a:solidFill>
                <a:latin typeface="Times New Roman" pitchFamily="18" charset="0"/>
                <a:cs typeface="Times New Roman" pitchFamily="18" charset="0"/>
              </a:rPr>
              <a:t> </a:t>
            </a:r>
            <a:r>
              <a:rPr lang="en-US" sz="2000" i="1" dirty="0" err="1" smtClean="0">
                <a:solidFill>
                  <a:srgbClr val="92D050"/>
                </a:solidFill>
                <a:latin typeface="Times New Roman" pitchFamily="18" charset="0"/>
                <a:cs typeface="Times New Roman" pitchFamily="18" charset="0"/>
              </a:rPr>
              <a:t>alguem</a:t>
            </a:r>
            <a:r>
              <a:rPr lang="en-US" sz="2000" i="1" dirty="0" smtClean="0">
                <a:solidFill>
                  <a:srgbClr val="92D050"/>
                </a:solidFill>
                <a:latin typeface="Times New Roman" pitchFamily="18" charset="0"/>
                <a:cs typeface="Times New Roman" pitchFamily="18" charset="0"/>
              </a:rPr>
              <a:t> a </a:t>
            </a:r>
            <a:r>
              <a:rPr lang="en-US" sz="2000" i="1" dirty="0" err="1" smtClean="0">
                <a:solidFill>
                  <a:srgbClr val="92D050"/>
                </a:solidFill>
                <a:latin typeface="Times New Roman" pitchFamily="18" charset="0"/>
                <a:cs typeface="Times New Roman" pitchFamily="18" charset="0"/>
              </a:rPr>
              <a:t>mudar</a:t>
            </a:r>
            <a:r>
              <a:rPr lang="en-US" sz="2000" i="1" dirty="0" smtClean="0">
                <a:solidFill>
                  <a:srgbClr val="92D050"/>
                </a:solidFill>
                <a:latin typeface="Times New Roman" pitchFamily="18" charset="0"/>
                <a:cs typeface="Times New Roman" pitchFamily="18" charset="0"/>
              </a:rPr>
              <a:t> e </a:t>
            </a:r>
            <a:r>
              <a:rPr lang="en-US" sz="2000" i="1" dirty="0" err="1" smtClean="0">
                <a:solidFill>
                  <a:srgbClr val="92D050"/>
                </a:solidFill>
                <a:latin typeface="Times New Roman" pitchFamily="18" charset="0"/>
                <a:cs typeface="Times New Roman" pitchFamily="18" charset="0"/>
              </a:rPr>
              <a:t>efetivamente</a:t>
            </a:r>
            <a:r>
              <a:rPr lang="en-US" sz="2000" i="1" dirty="0" smtClean="0">
                <a:solidFill>
                  <a:srgbClr val="92D050"/>
                </a:solidFill>
                <a:latin typeface="Times New Roman" pitchFamily="18" charset="0"/>
                <a:cs typeface="Times New Roman" pitchFamily="18" charset="0"/>
              </a:rPr>
              <a:t> </a:t>
            </a:r>
            <a:r>
              <a:rPr lang="en-US" sz="2000" i="1" dirty="0" err="1" smtClean="0">
                <a:solidFill>
                  <a:srgbClr val="92D050"/>
                </a:solidFill>
                <a:latin typeface="Times New Roman" pitchFamily="18" charset="0"/>
                <a:cs typeface="Times New Roman" pitchFamily="18" charset="0"/>
              </a:rPr>
              <a:t>tentar</a:t>
            </a:r>
            <a:r>
              <a:rPr lang="en-US" sz="2000" i="1" dirty="0" smtClean="0">
                <a:solidFill>
                  <a:srgbClr val="92D050"/>
                </a:solidFill>
                <a:latin typeface="Times New Roman" pitchFamily="18" charset="0"/>
                <a:cs typeface="Times New Roman" pitchFamily="18" charset="0"/>
              </a:rPr>
              <a:t> </a:t>
            </a:r>
            <a:r>
              <a:rPr lang="en-US" sz="2000" i="1" dirty="0" err="1" smtClean="0">
                <a:solidFill>
                  <a:srgbClr val="92D050"/>
                </a:solidFill>
                <a:latin typeface="Times New Roman" pitchFamily="18" charset="0"/>
                <a:cs typeface="Times New Roman" pitchFamily="18" charset="0"/>
              </a:rPr>
              <a:t>mudar</a:t>
            </a:r>
            <a:r>
              <a:rPr lang="en-US" sz="2000" i="1" dirty="0" smtClean="0">
                <a:solidFill>
                  <a:srgbClr val="92D050"/>
                </a:solidFill>
                <a:latin typeface="Times New Roman" pitchFamily="18" charset="0"/>
                <a:cs typeface="Times New Roman" pitchFamily="18" charset="0"/>
              </a:rPr>
              <a:t> </a:t>
            </a:r>
            <a:r>
              <a:rPr lang="en-US" sz="2000" i="1" dirty="0" err="1" smtClean="0">
                <a:solidFill>
                  <a:srgbClr val="92D050"/>
                </a:solidFill>
                <a:latin typeface="Times New Roman" pitchFamily="18" charset="0"/>
                <a:cs typeface="Times New Roman" pitchFamily="18" charset="0"/>
              </a:rPr>
              <a:t>alguem</a:t>
            </a:r>
            <a:r>
              <a:rPr lang="en-US" sz="2000" i="1" dirty="0" smtClean="0">
                <a:solidFill>
                  <a:srgbClr val="92D050"/>
                </a:solidFill>
                <a:latin typeface="Times New Roman" pitchFamily="18" charset="0"/>
                <a:cs typeface="Times New Roman" pitchFamily="18" charset="0"/>
              </a:rPr>
              <a:t>. </a:t>
            </a:r>
            <a:endParaRPr lang="en-US" sz="2000" i="1" dirty="0">
              <a:solidFill>
                <a:srgbClr val="92D050"/>
              </a:solidFill>
              <a:latin typeface="Times New Roman" pitchFamily="18" charset="0"/>
              <a:cs typeface="Times New Roman" pitchFamily="18" charset="0"/>
            </a:endParaRPr>
          </a:p>
        </p:txBody>
      </p:sp>
      <p:sp>
        <p:nvSpPr>
          <p:cNvPr id="25601" name="Rectangle 1"/>
          <p:cNvSpPr>
            <a:spLocks noChangeArrowheads="1"/>
          </p:cNvSpPr>
          <p:nvPr/>
        </p:nvSpPr>
        <p:spPr bwMode="auto">
          <a:xfrm>
            <a:off x="714348" y="357166"/>
            <a:ext cx="492922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Só um Líder pode treinar outro Líder</a:t>
            </a:r>
            <a:endParaRPr kumimoji="0" lang="pt-BR" sz="2000" b="0" i="0" u="none" strike="noStrike" cap="none" normalizeH="0" baseline="0" dirty="0" smtClean="0">
              <a:ln>
                <a:noFill/>
              </a:ln>
              <a:solidFill>
                <a:schemeClr val="bg1"/>
              </a:solidFill>
              <a:effectLst/>
              <a:latin typeface="Arial" pitchFamily="34" charset="0"/>
            </a:endParaRPr>
          </a:p>
        </p:txBody>
      </p:sp>
      <p:sp>
        <p:nvSpPr>
          <p:cNvPr id="25602" name="Rectangle 2"/>
          <p:cNvSpPr>
            <a:spLocks noChangeArrowheads="1"/>
          </p:cNvSpPr>
          <p:nvPr/>
        </p:nvSpPr>
        <p:spPr bwMode="auto">
          <a:xfrm>
            <a:off x="785786" y="1285860"/>
            <a:ext cx="54292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rgbClr val="92D050"/>
              </a:buClr>
              <a:buSzTx/>
              <a:buFont typeface="Wingdings" pitchFamily="2" charset="2"/>
              <a:buChar char="ü"/>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Talento natural			10%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ü"/>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Conseqüências de crises		5%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ü"/>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Influência de outro líder		85% </a:t>
            </a:r>
            <a:endParaRPr kumimoji="0" lang="pt-BR" sz="2000" b="0" i="0" u="none" strike="noStrike" cap="none" normalizeH="0" baseline="0" dirty="0" smtClean="0">
              <a:ln>
                <a:noFill/>
              </a:ln>
              <a:solidFill>
                <a:schemeClr val="tx1"/>
              </a:solidFill>
              <a:effectLst/>
              <a:latin typeface="Arial" pitchFamily="34" charset="0"/>
            </a:endParaRPr>
          </a:p>
        </p:txBody>
      </p:sp>
      <p:sp>
        <p:nvSpPr>
          <p:cNvPr id="25603" name="Rectangle 3"/>
          <p:cNvSpPr>
            <a:spLocks noChangeArrowheads="1"/>
          </p:cNvSpPr>
          <p:nvPr/>
        </p:nvSpPr>
        <p:spPr bwMode="auto">
          <a:xfrm>
            <a:off x="500034" y="2714620"/>
            <a:ext cx="778671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	A única forma de você conseguir treinar outros líderes é se tornando um líder melhor. </a:t>
            </a:r>
            <a:endParaRPr kumimoji="0" lang="pt-BR" sz="2000" b="0" i="0" u="none" strike="noStrike" cap="none" normalizeH="0" baseline="0" dirty="0" smtClean="0">
              <a:ln>
                <a:noFill/>
              </a:ln>
              <a:solidFill>
                <a:srgbClr val="FFC000"/>
              </a:solidFill>
              <a:effectLst/>
              <a:latin typeface="Arial" pitchFamily="34" charset="0"/>
            </a:endParaRPr>
          </a:p>
        </p:txBody>
      </p:sp>
      <p:sp>
        <p:nvSpPr>
          <p:cNvPr id="25604" name="Rectangle 4"/>
          <p:cNvSpPr>
            <a:spLocks noChangeArrowheads="1"/>
          </p:cNvSpPr>
          <p:nvPr/>
        </p:nvSpPr>
        <p:spPr bwMode="auto">
          <a:xfrm>
            <a:off x="642910" y="3714752"/>
            <a:ext cx="4538422" cy="178510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95300" algn="l"/>
              </a:tabLst>
            </a:pPr>
            <a:r>
              <a:rPr kumimoji="0" lang="pt-B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Os líderes que treinam outros líderes: </a:t>
            </a:r>
          </a:p>
          <a:p>
            <a:pPr marL="0" marR="0" lvl="0" indent="0" algn="just" defTabSz="914400" rtl="0" eaLnBrk="0" fontAlgn="base" latinLnBrk="0" hangingPunct="0">
              <a:lnSpc>
                <a:spcPct val="150000"/>
              </a:lnSpc>
              <a:spcBef>
                <a:spcPct val="0"/>
              </a:spcBef>
              <a:spcAft>
                <a:spcPct val="0"/>
              </a:spcAft>
              <a:buClr>
                <a:srgbClr val="92D050"/>
              </a:buClr>
              <a:buSzTx/>
              <a:buFont typeface="Wingdings" pitchFamily="2" charset="2"/>
              <a:buChar char="ü"/>
              <a:tabLst>
                <a:tab pos="4953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Têm ampla visão.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
                <a:srgbClr val="92D050"/>
              </a:buClr>
              <a:buSzTx/>
              <a:buFont typeface="Wingdings" pitchFamily="2" charset="2"/>
              <a:buChar char="ü"/>
              <a:tabLst>
                <a:tab pos="4953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Atraem possíveis líderes.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
                <a:srgbClr val="92D050"/>
              </a:buClr>
              <a:buSzTx/>
              <a:buFont typeface="Wingdings" pitchFamily="2" charset="2"/>
              <a:buChar char="ü"/>
              <a:tabLst>
                <a:tab pos="4953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Criam um ambiente perspicaz. </a:t>
            </a:r>
            <a:endParaRPr kumimoji="0" lang="pt-BR" sz="2000" b="0" i="0" u="none" strike="noStrike" cap="none" normalizeH="0" baseline="0" dirty="0" smtClean="0">
              <a:ln>
                <a:noFill/>
              </a:ln>
              <a:solidFill>
                <a:schemeClr val="tx1"/>
              </a:solidFill>
              <a:effectLst/>
              <a:latin typeface="Arial" pitchFamily="34" charset="0"/>
            </a:endParaRPr>
          </a:p>
        </p:txBody>
      </p:sp>
      <p:sp>
        <p:nvSpPr>
          <p:cNvPr id="9" name="Retângulo 8"/>
          <p:cNvSpPr/>
          <p:nvPr/>
        </p:nvSpPr>
        <p:spPr>
          <a:xfrm>
            <a:off x="5929322" y="4429132"/>
            <a:ext cx="2510624" cy="369332"/>
          </a:xfrm>
          <a:prstGeom prst="rect">
            <a:avLst/>
          </a:prstGeom>
        </p:spPr>
        <p:txBody>
          <a:bodyPr wrap="none">
            <a:spAutoFit/>
          </a:bodyPr>
          <a:lstStyle/>
          <a:p>
            <a:pPr marL="533400" indent="-533400" algn="just">
              <a:lnSpc>
                <a:spcPct val="90000"/>
              </a:lnSpc>
              <a:buClr>
                <a:schemeClr val="bg1"/>
              </a:buClr>
              <a:buSzTx/>
            </a:pPr>
            <a:r>
              <a:rPr lang="en-US" sz="2000" b="1" i="1" dirty="0" err="1" smtClean="0">
                <a:solidFill>
                  <a:srgbClr val="92D050"/>
                </a:solidFill>
                <a:latin typeface="Times New Roman" pitchFamily="18" charset="0"/>
                <a:cs typeface="Times New Roman" pitchFamily="18" charset="0"/>
                <a:hlinkClick r:id="rId2" action="ppaction://hlinkfile"/>
              </a:rPr>
              <a:t>Liderar</a:t>
            </a:r>
            <a:r>
              <a:rPr lang="en-US" sz="2000" b="1" i="1" dirty="0" smtClean="0">
                <a:solidFill>
                  <a:srgbClr val="92D050"/>
                </a:solidFill>
                <a:latin typeface="Times New Roman" pitchFamily="18" charset="0"/>
                <a:cs typeface="Times New Roman" pitchFamily="18" charset="0"/>
                <a:hlinkClick r:id="rId2" action="ppaction://hlinkfile"/>
              </a:rPr>
              <a:t> </a:t>
            </a:r>
            <a:r>
              <a:rPr lang="en-US" sz="2000" b="1" i="1" dirty="0" err="1" smtClean="0">
                <a:solidFill>
                  <a:srgbClr val="92D050"/>
                </a:solidFill>
                <a:latin typeface="Times New Roman" pitchFamily="18" charset="0"/>
                <a:cs typeface="Times New Roman" pitchFamily="18" charset="0"/>
                <a:hlinkClick r:id="rId2" action="ppaction://hlinkfile"/>
              </a:rPr>
              <a:t>por</a:t>
            </a:r>
            <a:r>
              <a:rPr lang="en-US" sz="2000" b="1" i="1" dirty="0" smtClean="0">
                <a:solidFill>
                  <a:srgbClr val="92D050"/>
                </a:solidFill>
                <a:latin typeface="Times New Roman" pitchFamily="18" charset="0"/>
                <a:cs typeface="Times New Roman" pitchFamily="18" charset="0"/>
                <a:hlinkClick r:id="rId2" action="ppaction://hlinkfile"/>
              </a:rPr>
              <a:t> </a:t>
            </a:r>
            <a:r>
              <a:rPr lang="en-US" sz="2000" b="1" i="1" dirty="0" err="1" smtClean="0">
                <a:solidFill>
                  <a:srgbClr val="92D050"/>
                </a:solidFill>
                <a:latin typeface="Times New Roman" pitchFamily="18" charset="0"/>
                <a:cs typeface="Times New Roman" pitchFamily="18" charset="0"/>
                <a:hlinkClick r:id="rId2" action="ppaction://hlinkfile"/>
              </a:rPr>
              <a:t>exemplos</a:t>
            </a:r>
            <a:r>
              <a:rPr lang="en-US" sz="2000" b="1" i="1" dirty="0" smtClean="0">
                <a:solidFill>
                  <a:srgbClr val="92D050"/>
                </a:solidFill>
                <a:latin typeface="Times New Roman" pitchFamily="18" charset="0"/>
                <a:cs typeface="Times New Roman" pitchFamily="18" charset="0"/>
                <a:hlinkClick r:id="rId2" action="ppaction://hlinkfile"/>
              </a:rPr>
              <a:t>.</a:t>
            </a:r>
            <a:endParaRPr lang="en-US" sz="2000" b="1" i="1" dirty="0">
              <a:solidFill>
                <a:srgbClr val="92D050"/>
              </a:solidFill>
              <a:latin typeface="Times New Roman" pitchFamily="18" charset="0"/>
              <a:cs typeface="Times New Roman" pitchFamily="18" charset="0"/>
            </a:endParaRPr>
          </a:p>
        </p:txBody>
      </p:sp>
      <p:sp>
        <p:nvSpPr>
          <p:cNvPr id="8" name="Retângulo 7"/>
          <p:cNvSpPr/>
          <p:nvPr/>
        </p:nvSpPr>
        <p:spPr>
          <a:xfrm>
            <a:off x="5929322" y="4429132"/>
            <a:ext cx="2500330" cy="42862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571472" y="428604"/>
            <a:ext cx="735811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Quando está em jogo a Liderança não se podem tomar atalhos, mesmo que se esteja à frente do grupo há muito tempo. </a:t>
            </a:r>
            <a:r>
              <a:rPr kumimoji="0" lang="pt-BR" sz="20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A confiança é o fundamento da liderança</a:t>
            </a: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pt-BR" sz="20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pt-B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Virtudes para conquistar a confiança: </a:t>
            </a: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Competência.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Coerência.</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Caráter. </a:t>
            </a:r>
            <a:endParaRPr kumimoji="0" lang="pt-BR" sz="2000" b="0" i="0" u="none" strike="noStrike" cap="none" normalizeH="0" baseline="0" dirty="0" smtClean="0">
              <a:ln>
                <a:noFill/>
              </a:ln>
              <a:solidFill>
                <a:schemeClr val="tx1"/>
              </a:solidFill>
              <a:effectLst/>
              <a:latin typeface="Arial" pitchFamily="34" charset="0"/>
            </a:endParaRPr>
          </a:p>
        </p:txBody>
      </p:sp>
      <p:sp>
        <p:nvSpPr>
          <p:cNvPr id="5" name="Retângulo 4"/>
          <p:cNvSpPr/>
          <p:nvPr/>
        </p:nvSpPr>
        <p:spPr>
          <a:xfrm>
            <a:off x="642910" y="3214686"/>
            <a:ext cx="7572428" cy="923330"/>
          </a:xfrm>
          <a:prstGeom prst="rect">
            <a:avLst/>
          </a:prstGeom>
        </p:spPr>
        <p:txBody>
          <a:bodyPr wrap="square">
            <a:spAutoFit/>
          </a:bodyPr>
          <a:lstStyle/>
          <a:p>
            <a:pPr algn="just"/>
            <a:r>
              <a:rPr lang="pt-BR" dirty="0" smtClean="0"/>
              <a:t>	Decisões certas implementadas de forma errada geram desconfiança. Se necessário peça desculpas publicamente e peça perdão. As pessoas sabem quando você comete um erro. </a:t>
            </a:r>
            <a:endParaRPr lang="pt-BR" dirty="0"/>
          </a:p>
        </p:txBody>
      </p:sp>
      <p:sp>
        <p:nvSpPr>
          <p:cNvPr id="24578" name="Rectangle 2"/>
          <p:cNvSpPr>
            <a:spLocks noChangeArrowheads="1"/>
          </p:cNvSpPr>
          <p:nvPr/>
        </p:nvSpPr>
        <p:spPr bwMode="auto">
          <a:xfrm>
            <a:off x="500034" y="4357694"/>
            <a:ext cx="771530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pt-BR"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Como tomar decisões: </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pt-BR" sz="20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Reunir Diretoria.</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Apresentar os planos.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Dar um tempo para exercerem sua influência.</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 momento oportuno divulgar a todos as decisões.</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Tranqüilizar e encorajar a fazerem parte do novo plano. </a:t>
            </a:r>
            <a:endParaRPr kumimoji="0" lang="pt-BR"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7158" y="734400"/>
            <a:ext cx="8215370" cy="5909310"/>
          </a:xfrm>
          <a:prstGeom prst="rect">
            <a:avLst/>
          </a:prstGeom>
        </p:spPr>
        <p:txBody>
          <a:bodyPr wrap="square">
            <a:spAutoFit/>
          </a:bodyPr>
          <a:lstStyle/>
          <a:p>
            <a:pPr marL="457200" indent="-457200">
              <a:lnSpc>
                <a:spcPct val="150000"/>
              </a:lnSpc>
              <a:buClr>
                <a:schemeClr val="bg1"/>
              </a:buClr>
              <a:buFont typeface="+mj-lt"/>
              <a:buAutoNum type="arabicPeriod"/>
            </a:pPr>
            <a:r>
              <a:rPr lang="pt-BR" dirty="0" smtClean="0">
                <a:solidFill>
                  <a:srgbClr val="FFC000"/>
                </a:solidFill>
              </a:rPr>
              <a:t>Inspire as pessoas. </a:t>
            </a:r>
            <a:r>
              <a:rPr lang="pt-BR" dirty="0" smtClean="0"/>
              <a:t>Descubra o que é importante para elas e como isso pode se relacionar com as metas da empresa.</a:t>
            </a:r>
          </a:p>
          <a:p>
            <a:pPr marL="457200" indent="-457200">
              <a:lnSpc>
                <a:spcPct val="150000"/>
              </a:lnSpc>
              <a:buClr>
                <a:schemeClr val="bg1"/>
              </a:buClr>
              <a:buFont typeface="+mj-lt"/>
              <a:buAutoNum type="arabicPeriod"/>
            </a:pPr>
            <a:r>
              <a:rPr lang="pt-BR" dirty="0" smtClean="0">
                <a:solidFill>
                  <a:srgbClr val="FFC000"/>
                </a:solidFill>
              </a:rPr>
              <a:t>Tenha uma visão abrangente: </a:t>
            </a:r>
            <a:r>
              <a:rPr lang="pt-BR" dirty="0" smtClean="0"/>
              <a:t>tome distância, observe os problemas e interprete o que está acontecendo.</a:t>
            </a:r>
          </a:p>
          <a:p>
            <a:pPr marL="457200" indent="-457200">
              <a:lnSpc>
                <a:spcPct val="150000"/>
              </a:lnSpc>
              <a:buClr>
                <a:schemeClr val="bg1"/>
              </a:buClr>
              <a:buFont typeface="+mj-lt"/>
              <a:buAutoNum type="arabicPeriod"/>
            </a:pPr>
            <a:r>
              <a:rPr lang="pt-BR" dirty="0" smtClean="0">
                <a:solidFill>
                  <a:srgbClr val="FFC000"/>
                </a:solidFill>
              </a:rPr>
              <a:t>Ouça não apenas o que as pessoas dizem - </a:t>
            </a:r>
            <a:r>
              <a:rPr lang="pt-BR" dirty="0" smtClean="0"/>
              <a:t>mas também COMO dizem - quando defendem uma idéia.</a:t>
            </a:r>
          </a:p>
          <a:p>
            <a:pPr marL="457200" indent="-457200">
              <a:lnSpc>
                <a:spcPct val="150000"/>
              </a:lnSpc>
              <a:buClr>
                <a:schemeClr val="bg1"/>
              </a:buClr>
              <a:buFont typeface="+mj-lt"/>
              <a:buAutoNum type="arabicPeriod"/>
            </a:pPr>
            <a:r>
              <a:rPr lang="pt-BR" dirty="0" smtClean="0">
                <a:solidFill>
                  <a:srgbClr val="FFC000"/>
                </a:solidFill>
              </a:rPr>
              <a:t>Mantenha confidentes e aliados por perto. </a:t>
            </a:r>
            <a:r>
              <a:rPr lang="pt-BR" dirty="0" smtClean="0"/>
              <a:t>Eles servirão para dar apoio moral, trocar idéias e ser seus defensores.</a:t>
            </a:r>
          </a:p>
          <a:p>
            <a:pPr marL="457200" indent="-457200">
              <a:lnSpc>
                <a:spcPct val="150000"/>
              </a:lnSpc>
              <a:buClr>
                <a:schemeClr val="bg1"/>
              </a:buClr>
              <a:buFont typeface="+mj-lt"/>
              <a:buAutoNum type="arabicPeriod"/>
            </a:pPr>
            <a:r>
              <a:rPr lang="pt-BR" dirty="0" smtClean="0">
                <a:solidFill>
                  <a:srgbClr val="FFC000"/>
                </a:solidFill>
              </a:rPr>
              <a:t>Defenda as boas idéias com entusiasmo. </a:t>
            </a:r>
            <a:r>
              <a:rPr lang="pt-BR" dirty="0" smtClean="0"/>
              <a:t>E tenha coragem para rejeitar as más assim que surgirem.</a:t>
            </a:r>
          </a:p>
          <a:p>
            <a:pPr marL="457200" indent="-457200">
              <a:lnSpc>
                <a:spcPct val="150000"/>
              </a:lnSpc>
              <a:buClr>
                <a:schemeClr val="bg1"/>
              </a:buClr>
              <a:buFont typeface="+mj-lt"/>
              <a:buAutoNum type="arabicPeriod"/>
            </a:pPr>
            <a:r>
              <a:rPr lang="pt-BR" dirty="0" smtClean="0">
                <a:solidFill>
                  <a:srgbClr val="FFFF00"/>
                </a:solidFill>
              </a:rPr>
              <a:t>Não esqueça:</a:t>
            </a:r>
            <a:r>
              <a:rPr lang="pt-BR" dirty="0" smtClean="0"/>
              <a:t> </a:t>
            </a:r>
            <a:r>
              <a:rPr lang="pt-BR" dirty="0" smtClean="0">
                <a:solidFill>
                  <a:srgbClr val="FFC000"/>
                </a:solidFill>
              </a:rPr>
              <a:t>renovar-se espiritualmente é uma necessidade</a:t>
            </a:r>
            <a:r>
              <a:rPr lang="pt-BR" dirty="0" smtClean="0"/>
              <a:t>. Dê um tempo para si mesmo de vez em quando.</a:t>
            </a:r>
          </a:p>
          <a:p>
            <a:pPr marL="457200" indent="-457200">
              <a:lnSpc>
                <a:spcPct val="150000"/>
              </a:lnSpc>
              <a:buClr>
                <a:schemeClr val="bg1"/>
              </a:buClr>
              <a:buFont typeface="+mj-lt"/>
              <a:buAutoNum type="arabicPeriod"/>
            </a:pPr>
            <a:r>
              <a:rPr lang="pt-BR" dirty="0" smtClean="0">
                <a:solidFill>
                  <a:srgbClr val="FFC000"/>
                </a:solidFill>
              </a:rPr>
              <a:t>Demonstre Empatia. </a:t>
            </a:r>
            <a:r>
              <a:rPr lang="pt-BR" dirty="0" smtClean="0"/>
              <a:t>Respeite as dificuldades dos subordinados em lidar com as mudanças. </a:t>
            </a:r>
            <a:endParaRPr lang="pt-BR" dirty="0"/>
          </a:p>
        </p:txBody>
      </p:sp>
      <p:sp>
        <p:nvSpPr>
          <p:cNvPr id="5" name="Retângulo 4"/>
          <p:cNvSpPr/>
          <p:nvPr/>
        </p:nvSpPr>
        <p:spPr>
          <a:xfrm>
            <a:off x="357158" y="71414"/>
            <a:ext cx="8572560" cy="553998"/>
          </a:xfrm>
          <a:prstGeom prst="rect">
            <a:avLst/>
          </a:prstGeom>
        </p:spPr>
        <p:txBody>
          <a:bodyPr wrap="square">
            <a:spAutoFit/>
          </a:bodyPr>
          <a:lstStyle/>
          <a:p>
            <a:pPr>
              <a:lnSpc>
                <a:spcPct val="150000"/>
              </a:lnSpc>
            </a:pPr>
            <a:r>
              <a:rPr lang="pt-BR" sz="2000" b="1" i="1" dirty="0" smtClean="0">
                <a:solidFill>
                  <a:schemeClr val="bg1"/>
                </a:solidFill>
              </a:rPr>
              <a:t>Ronald </a:t>
            </a:r>
            <a:r>
              <a:rPr lang="pt-BR" sz="2000" b="1" i="1" dirty="0" err="1" smtClean="0">
                <a:solidFill>
                  <a:schemeClr val="bg1"/>
                </a:solidFill>
              </a:rPr>
              <a:t>Heifetz</a:t>
            </a:r>
            <a:r>
              <a:rPr lang="pt-BR" sz="2000" b="1" i="1" dirty="0" smtClean="0">
                <a:solidFill>
                  <a:schemeClr val="bg1"/>
                </a:solidFill>
              </a:rPr>
              <a:t> nos dá sete lições de "Como Exercer a Liderança":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85752" y="714356"/>
            <a:ext cx="8858280" cy="57938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
                <a:schemeClr val="bg1"/>
              </a:buClr>
              <a:buSzTx/>
              <a:buFontTx/>
              <a:buAutoNum type="arabicPeriod"/>
              <a:tabLst/>
            </a:pP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9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"Espelho, espelho meu, existe alguém mais genial do que eu?“  </a:t>
            </a: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estrela do time.</a:t>
            </a:r>
            <a:endParaRPr kumimoji="0" lang="pt-BR" sz="19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50000"/>
              </a:lnSpc>
              <a:spcBef>
                <a:spcPct val="0"/>
              </a:spcBef>
              <a:spcAft>
                <a:spcPct val="0"/>
              </a:spcAft>
              <a:buClr>
                <a:schemeClr val="bg1"/>
              </a:buClr>
              <a:buSzTx/>
              <a:buFontTx/>
              <a:buAutoNum type="arabicPeriod"/>
              <a:tabLst/>
            </a:pP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9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Guerra das estrelas: </a:t>
            </a: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que não falta nesse time são estrelas.</a:t>
            </a:r>
            <a:endParaRPr kumimoji="0" lang="pt-BR" sz="19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50000"/>
              </a:lnSpc>
              <a:spcBef>
                <a:spcPct val="0"/>
              </a:spcBef>
              <a:spcAft>
                <a:spcPct val="0"/>
              </a:spcAft>
              <a:buClr>
                <a:schemeClr val="bg1"/>
              </a:buClr>
              <a:buSzTx/>
              <a:buFontTx/>
              <a:buAutoNum type="arabicPeriod"/>
              <a:tabLst/>
            </a:pP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9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Os Três Mosqueteiros, </a:t>
            </a: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versão reduzida: em vez do um por todos, todos por um, só acontece o todos por um. </a:t>
            </a:r>
            <a:endParaRPr kumimoji="0" lang="pt-BR" sz="19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50000"/>
              </a:lnSpc>
              <a:spcBef>
                <a:spcPct val="0"/>
              </a:spcBef>
              <a:spcAft>
                <a:spcPct val="0"/>
              </a:spcAft>
              <a:buClr>
                <a:schemeClr val="bg1"/>
              </a:buClr>
              <a:buSzTx/>
              <a:buFontTx/>
              <a:buAutoNum type="arabicPeriod"/>
              <a:tabLst/>
            </a:pP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9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Síndrome do Pinóquio: </a:t>
            </a: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ninguém mais acredita no que o líder fala. </a:t>
            </a:r>
            <a:endParaRPr kumimoji="0" lang="pt-BR" sz="19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50000"/>
              </a:lnSpc>
              <a:spcBef>
                <a:spcPct val="0"/>
              </a:spcBef>
              <a:spcAft>
                <a:spcPct val="0"/>
              </a:spcAft>
              <a:buClr>
                <a:schemeClr val="bg1"/>
              </a:buClr>
              <a:buSzTx/>
              <a:buFontTx/>
              <a:buAutoNum type="arabicPeriod"/>
              <a:tabLst/>
            </a:pP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9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Os cavaleiros da Idade Média: </a:t>
            </a: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 passado, eles usavam armadura por razões de segurança. O líder que se protege tanto a ponto de se tornar inatingível.</a:t>
            </a:r>
            <a:endParaRPr kumimoji="0" lang="pt-BR" sz="19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50000"/>
              </a:lnSpc>
              <a:spcBef>
                <a:spcPct val="0"/>
              </a:spcBef>
              <a:spcAft>
                <a:spcPct val="0"/>
              </a:spcAft>
              <a:buClr>
                <a:schemeClr val="bg1"/>
              </a:buClr>
              <a:buSzTx/>
              <a:buFontTx/>
              <a:buAutoNum type="arabicPeriod"/>
              <a:tabLst/>
            </a:pP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9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Os conterrâneos de Noé, não é comigo:</a:t>
            </a: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vale para líderes e membros de equipe que não assumem responsabilidades</a:t>
            </a:r>
            <a:endParaRPr kumimoji="0" lang="pt-BR" sz="19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50000"/>
              </a:lnSpc>
              <a:spcBef>
                <a:spcPct val="0"/>
              </a:spcBef>
              <a:spcAft>
                <a:spcPct val="0"/>
              </a:spcAft>
              <a:buClr>
                <a:schemeClr val="bg1"/>
              </a:buClr>
              <a:buSzTx/>
              <a:buFontTx/>
              <a:buAutoNum type="arabicPeriod"/>
              <a:tabLst/>
            </a:pP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9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Missão impossível:</a:t>
            </a:r>
            <a:r>
              <a:rPr kumimoji="0" lang="pt-BR"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É típico das equipes que não acreditam que podem atingir os objetivos</a:t>
            </a:r>
            <a:endParaRPr kumimoji="0" lang="pt-BR" sz="1900" b="0" i="0" u="none" strike="noStrike" cap="none" normalizeH="0" baseline="0" dirty="0" smtClean="0">
              <a:ln>
                <a:noFill/>
              </a:ln>
              <a:solidFill>
                <a:schemeClr val="tx1"/>
              </a:solidFill>
              <a:effectLst/>
              <a:latin typeface="Arial" pitchFamily="34" charset="0"/>
            </a:endParaRPr>
          </a:p>
        </p:txBody>
      </p:sp>
      <p:sp>
        <p:nvSpPr>
          <p:cNvPr id="5" name="Retângulo 4"/>
          <p:cNvSpPr/>
          <p:nvPr/>
        </p:nvSpPr>
        <p:spPr>
          <a:xfrm>
            <a:off x="214282" y="214290"/>
            <a:ext cx="8929718" cy="430887"/>
          </a:xfrm>
          <a:prstGeom prst="rect">
            <a:avLst/>
          </a:prstGeom>
        </p:spPr>
        <p:txBody>
          <a:bodyPr wrap="square">
            <a:spAutoFit/>
          </a:bodyPr>
          <a:lstStyle/>
          <a:p>
            <a:r>
              <a:rPr lang="pt-BR" sz="2200" b="1" i="1" dirty="0" smtClean="0">
                <a:solidFill>
                  <a:schemeClr val="bg1"/>
                </a:solidFill>
              </a:rPr>
              <a:t>Os maiores erros cometidos por líderes e membros de equipes: </a:t>
            </a:r>
            <a:endParaRPr lang="pt-BR" sz="2200" b="1" i="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14348" y="714356"/>
            <a:ext cx="750099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4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Como lidar com pessoas que você não suporta </a:t>
            </a:r>
            <a:endParaRPr kumimoji="0" lang="pt-BR" sz="2400" b="0" i="1" u="none" strike="noStrike" cap="none" normalizeH="0" baseline="0" dirty="0" smtClean="0">
              <a:ln>
                <a:noFill/>
              </a:ln>
              <a:solidFill>
                <a:schemeClr val="bg1"/>
              </a:solidFill>
              <a:effectLst/>
              <a:latin typeface="Arial" pitchFamily="34" charset="0"/>
            </a:endParaRPr>
          </a:p>
        </p:txBody>
      </p:sp>
      <p:sp>
        <p:nvSpPr>
          <p:cNvPr id="5" name="Retângulo 4"/>
          <p:cNvSpPr/>
          <p:nvPr/>
        </p:nvSpPr>
        <p:spPr>
          <a:xfrm>
            <a:off x="714348" y="1714488"/>
            <a:ext cx="6829755" cy="3785652"/>
          </a:xfrm>
          <a:prstGeom prst="rect">
            <a:avLst/>
          </a:prstGeom>
        </p:spPr>
        <p:txBody>
          <a:bodyPr wrap="none">
            <a:spAutoFit/>
          </a:bodyPr>
          <a:lstStyle/>
          <a:p>
            <a:pPr>
              <a:lnSpc>
                <a:spcPct val="150000"/>
              </a:lnSpc>
              <a:buClr>
                <a:srgbClr val="92D050"/>
              </a:buClr>
              <a:buFont typeface="Wingdings" pitchFamily="2" charset="2"/>
              <a:buChar char="v"/>
            </a:pPr>
            <a:r>
              <a:rPr lang="pt-BR" sz="2000" dirty="0" smtClean="0"/>
              <a:t>  pare de perder tempo reclamando. </a:t>
            </a:r>
          </a:p>
          <a:p>
            <a:pPr>
              <a:lnSpc>
                <a:spcPct val="150000"/>
              </a:lnSpc>
              <a:buClr>
                <a:srgbClr val="92D050"/>
              </a:buClr>
              <a:buFont typeface="Wingdings" pitchFamily="2" charset="2"/>
              <a:buChar char="v"/>
            </a:pPr>
            <a:r>
              <a:rPr lang="pt-BR" sz="2000" dirty="0" smtClean="0"/>
              <a:t>  Tente mudar de opinião sobre quem você não suporta. </a:t>
            </a:r>
          </a:p>
          <a:p>
            <a:pPr>
              <a:lnSpc>
                <a:spcPct val="150000"/>
              </a:lnSpc>
              <a:buClr>
                <a:srgbClr val="92D050"/>
              </a:buClr>
              <a:buFont typeface="Wingdings" pitchFamily="2" charset="2"/>
              <a:buChar char="v"/>
            </a:pPr>
            <a:r>
              <a:rPr lang="pt-BR" sz="2000" dirty="0" smtClean="0"/>
              <a:t>  Enfatize as semelhanças.</a:t>
            </a:r>
          </a:p>
          <a:p>
            <a:pPr>
              <a:lnSpc>
                <a:spcPct val="150000"/>
              </a:lnSpc>
              <a:buClr>
                <a:srgbClr val="92D050"/>
              </a:buClr>
              <a:buFont typeface="Wingdings" pitchFamily="2" charset="2"/>
              <a:buChar char="v"/>
            </a:pPr>
            <a:r>
              <a:rPr lang="pt-BR" sz="2000" dirty="0" smtClean="0"/>
              <a:t>  Você quer ser ouvido e compreendido? </a:t>
            </a:r>
          </a:p>
          <a:p>
            <a:pPr>
              <a:lnSpc>
                <a:spcPct val="150000"/>
              </a:lnSpc>
              <a:buClr>
                <a:srgbClr val="92D050"/>
              </a:buClr>
              <a:buFont typeface="Wingdings" pitchFamily="2" charset="2"/>
              <a:buChar char="v"/>
            </a:pPr>
            <a:r>
              <a:rPr lang="pt-BR" sz="2000" dirty="0" smtClean="0"/>
              <a:t>  Esclareça.</a:t>
            </a:r>
          </a:p>
          <a:p>
            <a:pPr>
              <a:lnSpc>
                <a:spcPct val="150000"/>
              </a:lnSpc>
              <a:buClr>
                <a:srgbClr val="92D050"/>
              </a:buClr>
              <a:buFont typeface="Wingdings" pitchFamily="2" charset="2"/>
              <a:buChar char="v"/>
            </a:pPr>
            <a:r>
              <a:rPr lang="pt-BR" sz="2000" dirty="0" smtClean="0"/>
              <a:t>  Seja franco. </a:t>
            </a:r>
          </a:p>
          <a:p>
            <a:pPr>
              <a:lnSpc>
                <a:spcPct val="150000"/>
              </a:lnSpc>
              <a:buClr>
                <a:srgbClr val="92D050"/>
              </a:buClr>
              <a:buFont typeface="Wingdings" pitchFamily="2" charset="2"/>
              <a:buChar char="v"/>
            </a:pPr>
            <a:r>
              <a:rPr lang="pt-BR" sz="2000" dirty="0" smtClean="0"/>
              <a:t>  Não perca a cabeça. </a:t>
            </a:r>
          </a:p>
          <a:p>
            <a:pPr>
              <a:lnSpc>
                <a:spcPct val="150000"/>
              </a:lnSpc>
              <a:buClr>
                <a:srgbClr val="92D050"/>
              </a:buClr>
              <a:buFont typeface="Wingdings" pitchFamily="2" charset="2"/>
              <a:buChar char="v"/>
            </a:pPr>
            <a:r>
              <a:rPr lang="pt-BR" sz="2000" dirty="0" smtClean="0"/>
              <a:t>  Às vezes, a melhor opção é usar da prudência.</a:t>
            </a:r>
            <a:endParaRPr lang="pt-B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57158" y="928670"/>
            <a:ext cx="80010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1" u="none" strike="noStrike" cap="none" normalizeH="0" baseline="0" dirty="0" smtClean="0">
                <a:ln>
                  <a:noFill/>
                </a:ln>
                <a:solidFill>
                  <a:srgbClr val="92D050"/>
                </a:solidFill>
                <a:effectLst/>
                <a:latin typeface="Times New Roman" pitchFamily="18" charset="0"/>
                <a:ea typeface="Times New Roman" pitchFamily="18" charset="0"/>
                <a:cs typeface="Times New Roman" pitchFamily="18" charset="0"/>
              </a:rPr>
              <a:t>	"Liderar é transmitir um sonho. É preciso inspirar as pessoas a chegar a um lugar em que elas ainda não estão. Não basta motivar-se, tem de motivar os outros. Não basta ter uma idéia clara de onde ir, mas principalmente de como ir".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1" u="none" strike="noStrike" cap="none" normalizeH="0" baseline="0" dirty="0" smtClean="0">
                <a:ln>
                  <a:noFill/>
                </a:ln>
                <a:solidFill>
                  <a:srgbClr val="92D050"/>
                </a:solidFill>
                <a:effectLst/>
                <a:latin typeface="Times New Roman" pitchFamily="18" charset="0"/>
                <a:ea typeface="Times New Roman" pitchFamily="18" charset="0"/>
                <a:cs typeface="Times New Roman" pitchFamily="18"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pt-BR" sz="2000" b="1" i="1" u="none" strike="noStrike" cap="none" normalizeH="0" baseline="0" dirty="0" smtClean="0">
                <a:ln>
                  <a:noFill/>
                </a:ln>
                <a:solidFill>
                  <a:srgbClr val="92D050"/>
                </a:solidFill>
                <a:effectLst/>
                <a:latin typeface="Times New Roman" pitchFamily="18" charset="0"/>
                <a:ea typeface="Times New Roman" pitchFamily="18" charset="0"/>
                <a:cs typeface="Times New Roman" pitchFamily="18" charset="0"/>
              </a:rPr>
              <a:t>(Henrique Meirelles, Presidente do Banco de Boston)</a:t>
            </a:r>
            <a:endParaRPr kumimoji="0" lang="pt-BR" sz="2000" b="1" i="1" u="none" strike="noStrike" cap="none" normalizeH="0" baseline="0" dirty="0" smtClean="0">
              <a:ln>
                <a:noFill/>
              </a:ln>
              <a:solidFill>
                <a:srgbClr val="92D050"/>
              </a:solidFill>
              <a:effectLst/>
              <a:latin typeface="Times New Roman" pitchFamily="18" charset="0"/>
              <a:cs typeface="Times New Roman" pitchFamily="18" charset="0"/>
            </a:endParaRPr>
          </a:p>
        </p:txBody>
      </p:sp>
      <p:sp>
        <p:nvSpPr>
          <p:cNvPr id="7" name="CaixaDeTexto 6"/>
          <p:cNvSpPr txBox="1"/>
          <p:nvPr/>
        </p:nvSpPr>
        <p:spPr>
          <a:xfrm>
            <a:off x="714348" y="3714752"/>
            <a:ext cx="7786742" cy="1631216"/>
          </a:xfrm>
          <a:prstGeom prst="rect">
            <a:avLst/>
          </a:prstGeom>
          <a:noFill/>
        </p:spPr>
        <p:txBody>
          <a:bodyPr wrap="square" rtlCol="0">
            <a:spAutoFit/>
          </a:bodyPr>
          <a:lstStyle/>
          <a:p>
            <a:pPr algn="just"/>
            <a:r>
              <a:rPr lang="pt-BR" sz="2000" i="1" dirty="0" smtClean="0">
                <a:solidFill>
                  <a:srgbClr val="92D050"/>
                </a:solidFill>
                <a:latin typeface="Times New Roman" pitchFamily="18" charset="0"/>
                <a:cs typeface="Times New Roman" pitchFamily="18" charset="0"/>
              </a:rPr>
              <a:t>	As idéias que defendo não são minhas. Eu as tomei  emprestadas  de Sócrates, roubei-as de </a:t>
            </a:r>
            <a:r>
              <a:rPr lang="pt-BR" sz="2000" i="1" dirty="0" err="1" smtClean="0">
                <a:solidFill>
                  <a:srgbClr val="92D050"/>
                </a:solidFill>
                <a:latin typeface="Times New Roman" pitchFamily="18" charset="0"/>
                <a:cs typeface="Times New Roman" pitchFamily="18" charset="0"/>
              </a:rPr>
              <a:t>Chesterfield</a:t>
            </a:r>
            <a:r>
              <a:rPr lang="pt-BR" sz="2000" i="1" dirty="0" smtClean="0">
                <a:solidFill>
                  <a:srgbClr val="92D050"/>
                </a:solidFill>
                <a:latin typeface="Times New Roman" pitchFamily="18" charset="0"/>
                <a:cs typeface="Times New Roman" pitchFamily="18" charset="0"/>
              </a:rPr>
              <a:t>, furtei-as de Jesus. E se você não gostar da idéias deles, quais seriam as idéias que você usaria?</a:t>
            </a:r>
          </a:p>
          <a:p>
            <a:pPr algn="just"/>
            <a:endParaRPr lang="pt-BR" sz="2000" b="1" i="1" dirty="0" smtClean="0">
              <a:solidFill>
                <a:srgbClr val="92D050"/>
              </a:solidFill>
              <a:latin typeface="Times New Roman" pitchFamily="18" charset="0"/>
              <a:cs typeface="Times New Roman" pitchFamily="18" charset="0"/>
            </a:endParaRPr>
          </a:p>
          <a:p>
            <a:pPr algn="r"/>
            <a:r>
              <a:rPr lang="pt-BR" sz="2000" b="1" i="1" dirty="0" err="1" smtClean="0">
                <a:solidFill>
                  <a:srgbClr val="92D050"/>
                </a:solidFill>
                <a:latin typeface="Times New Roman" pitchFamily="18" charset="0"/>
                <a:cs typeface="Times New Roman" pitchFamily="18" charset="0"/>
              </a:rPr>
              <a:t>Dale</a:t>
            </a:r>
            <a:r>
              <a:rPr lang="pt-BR" sz="2000" b="1" i="1" dirty="0" smtClean="0">
                <a:solidFill>
                  <a:srgbClr val="92D050"/>
                </a:solidFill>
                <a:latin typeface="Times New Roman" pitchFamily="18" charset="0"/>
                <a:cs typeface="Times New Roman" pitchFamily="18" charset="0"/>
              </a:rPr>
              <a:t> </a:t>
            </a:r>
            <a:r>
              <a:rPr lang="pt-BR" sz="2000" b="1" i="1" dirty="0" err="1" smtClean="0">
                <a:solidFill>
                  <a:srgbClr val="92D050"/>
                </a:solidFill>
                <a:latin typeface="Times New Roman" pitchFamily="18" charset="0"/>
                <a:cs typeface="Times New Roman" pitchFamily="18" charset="0"/>
              </a:rPr>
              <a:t>Carnegei</a:t>
            </a:r>
            <a:endParaRPr lang="pt-BR" sz="2000" b="1" i="1" dirty="0">
              <a:solidFill>
                <a:srgbClr val="92D050"/>
              </a:solidFill>
              <a:latin typeface="Times New Roman" pitchFamily="18" charset="0"/>
              <a:cs typeface="Times New Roman" pitchFamily="18" charset="0"/>
            </a:endParaRPr>
          </a:p>
        </p:txBody>
      </p:sp>
      <p:sp>
        <p:nvSpPr>
          <p:cNvPr id="8" name="CaixaDeTexto 7">
            <a:hlinkClick r:id="rId2" action="ppaction://hlinkpres?slideindex=1&amp;slidetitle="/>
          </p:cNvPr>
          <p:cNvSpPr txBox="1"/>
          <p:nvPr/>
        </p:nvSpPr>
        <p:spPr>
          <a:xfrm>
            <a:off x="7215206" y="6000768"/>
            <a:ext cx="1285884" cy="369332"/>
          </a:xfrm>
          <a:prstGeom prst="rect">
            <a:avLst/>
          </a:prstGeom>
          <a:noFill/>
        </p:spPr>
        <p:txBody>
          <a:bodyPr wrap="square" rtlCol="0">
            <a:spAutoFit/>
          </a:bodyPr>
          <a:lstStyle/>
          <a:p>
            <a:r>
              <a:rPr lang="pt-BR" b="1" i="1" dirty="0" smtClean="0">
                <a:solidFill>
                  <a:srgbClr val="FFC000"/>
                </a:solidFill>
              </a:rPr>
              <a:t>VER</a:t>
            </a:r>
            <a:endParaRPr lang="pt-BR" b="1" i="1" dirty="0">
              <a:solidFill>
                <a:srgbClr val="FFC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9"/>
          <p:cNvSpPr txBox="1">
            <a:spLocks noChangeArrowheads="1"/>
          </p:cNvSpPr>
          <p:nvPr/>
        </p:nvSpPr>
        <p:spPr>
          <a:xfrm>
            <a:off x="609600" y="2116138"/>
            <a:ext cx="3897313" cy="4135437"/>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ORDENAR</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FALAR MUITO</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EMPURRAR</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PUXAR</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PRESSIONAR</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DITAR</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CENTRALIZAR</a:t>
            </a:r>
            <a:endParaRPr kumimoji="0" lang="pt-PT"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1027"/>
          <p:cNvSpPr txBox="1">
            <a:spLocks noChangeArrowheads="1"/>
          </p:cNvSpPr>
          <p:nvPr/>
        </p:nvSpPr>
        <p:spPr>
          <a:xfrm>
            <a:off x="5334000" y="2116138"/>
            <a:ext cx="3697288" cy="4135437"/>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CONVERSAR</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OUVIR MUITO</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CONDUZIR</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GUIAR</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MOTIVAR</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DESAFIAR</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COMPARTILHAR</a:t>
            </a:r>
            <a:endParaRPr kumimoji="0" lang="pt-PT"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i="1" dirty="0" smtClean="0">
                <a:solidFill>
                  <a:schemeClr val="bg1"/>
                </a:solidFill>
                <a:latin typeface="+mn-lt"/>
              </a:rPr>
              <a:t>Dicas:</a:t>
            </a:r>
            <a:endParaRPr lang="pt-BR" sz="3200" b="1" i="1" dirty="0">
              <a:solidFill>
                <a:schemeClr val="bg1"/>
              </a:solidFill>
              <a:latin typeface="+mn-lt"/>
            </a:endParaRPr>
          </a:p>
        </p:txBody>
      </p:sp>
      <p:sp>
        <p:nvSpPr>
          <p:cNvPr id="4" name="Título 1"/>
          <p:cNvSpPr txBox="1">
            <a:spLocks/>
          </p:cNvSpPr>
          <p:nvPr/>
        </p:nvSpPr>
        <p:spPr>
          <a:xfrm>
            <a:off x="500034" y="1285860"/>
            <a:ext cx="7467600" cy="857256"/>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1" u="none" strike="noStrike" kern="1200" cap="none" spc="0" normalizeH="0" baseline="0" noProof="0" dirty="0" smtClean="0">
                <a:ln>
                  <a:noFill/>
                </a:ln>
                <a:solidFill>
                  <a:schemeClr val="bg1"/>
                </a:solidFill>
                <a:effectLst/>
                <a:uLnTx/>
                <a:uFillTx/>
                <a:latin typeface="+mn-lt"/>
                <a:ea typeface="+mj-ea"/>
                <a:cs typeface="+mj-cs"/>
              </a:rPr>
              <a:t>Livros:</a:t>
            </a:r>
            <a:endParaRPr kumimoji="0" lang="pt-BR" sz="3200" b="1" i="1" u="none" strike="noStrike" kern="1200" cap="none" spc="0" normalizeH="0" baseline="0" noProof="0" dirty="0">
              <a:ln>
                <a:noFill/>
              </a:ln>
              <a:solidFill>
                <a:schemeClr val="bg1"/>
              </a:solidFill>
              <a:effectLst/>
              <a:uLnTx/>
              <a:uFillTx/>
              <a:latin typeface="+mn-lt"/>
              <a:ea typeface="+mj-ea"/>
              <a:cs typeface="+mj-cs"/>
            </a:endParaRPr>
          </a:p>
        </p:txBody>
      </p:sp>
      <p:pic>
        <p:nvPicPr>
          <p:cNvPr id="31746" name="Picture 2"/>
          <p:cNvPicPr>
            <a:picLocks noChangeAspect="1" noChangeArrowheads="1"/>
          </p:cNvPicPr>
          <p:nvPr/>
        </p:nvPicPr>
        <p:blipFill>
          <a:blip r:embed="rId2" cstate="print"/>
          <a:srcRect/>
          <a:stretch>
            <a:fillRect/>
          </a:stretch>
        </p:blipFill>
        <p:spPr bwMode="auto">
          <a:xfrm>
            <a:off x="5286380" y="1571612"/>
            <a:ext cx="1285884" cy="1714512"/>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cstate="print"/>
          <a:srcRect/>
          <a:stretch>
            <a:fillRect/>
          </a:stretch>
        </p:blipFill>
        <p:spPr bwMode="auto">
          <a:xfrm>
            <a:off x="2214547" y="1571612"/>
            <a:ext cx="1214446" cy="1714512"/>
          </a:xfrm>
          <a:prstGeom prst="rect">
            <a:avLst/>
          </a:prstGeom>
          <a:noFill/>
          <a:ln w="9525">
            <a:noFill/>
            <a:miter lim="800000"/>
            <a:headEnd/>
            <a:tailEnd/>
          </a:ln>
          <a:effectLst/>
        </p:spPr>
      </p:pic>
      <p:sp>
        <p:nvSpPr>
          <p:cNvPr id="7" name="Título 1"/>
          <p:cNvSpPr txBox="1">
            <a:spLocks/>
          </p:cNvSpPr>
          <p:nvPr/>
        </p:nvSpPr>
        <p:spPr>
          <a:xfrm>
            <a:off x="428596" y="3500438"/>
            <a:ext cx="7467600" cy="857256"/>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1" u="none" strike="noStrike" kern="1200" cap="none" spc="0" normalizeH="0" baseline="0" noProof="0" dirty="0" err="1" smtClean="0">
                <a:ln>
                  <a:noFill/>
                </a:ln>
                <a:solidFill>
                  <a:schemeClr val="bg1"/>
                </a:solidFill>
                <a:effectLst/>
                <a:uLnTx/>
                <a:uFillTx/>
                <a:latin typeface="+mn-lt"/>
                <a:ea typeface="+mj-ea"/>
                <a:cs typeface="+mj-cs"/>
              </a:rPr>
              <a:t>Fil</a:t>
            </a:r>
            <a:r>
              <a:rPr lang="pt-BR" sz="3200" b="1" i="1" dirty="0" smtClean="0">
                <a:solidFill>
                  <a:schemeClr val="bg1"/>
                </a:solidFill>
                <a:ea typeface="+mj-ea"/>
                <a:cs typeface="+mj-cs"/>
              </a:rPr>
              <a:t>m</a:t>
            </a:r>
            <a:r>
              <a:rPr kumimoji="0" lang="pt-BR" sz="3200" b="1" i="1" u="none" strike="noStrike" kern="1200" cap="none" spc="0" normalizeH="0" baseline="0" noProof="0" dirty="0" err="1" smtClean="0">
                <a:ln>
                  <a:noFill/>
                </a:ln>
                <a:solidFill>
                  <a:schemeClr val="bg1"/>
                </a:solidFill>
                <a:effectLst/>
                <a:uLnTx/>
                <a:uFillTx/>
                <a:latin typeface="+mn-lt"/>
                <a:ea typeface="+mj-ea"/>
                <a:cs typeface="+mj-cs"/>
              </a:rPr>
              <a:t>es</a:t>
            </a:r>
            <a:r>
              <a:rPr kumimoji="0" lang="pt-BR" sz="3200" b="1" i="1" u="none" strike="noStrike" kern="1200" cap="none" spc="0" normalizeH="0" baseline="0" noProof="0" dirty="0" smtClean="0">
                <a:ln>
                  <a:noFill/>
                </a:ln>
                <a:solidFill>
                  <a:schemeClr val="bg1"/>
                </a:solidFill>
                <a:effectLst/>
                <a:uLnTx/>
                <a:uFillTx/>
                <a:latin typeface="+mn-lt"/>
                <a:ea typeface="+mj-ea"/>
                <a:cs typeface="+mj-cs"/>
              </a:rPr>
              <a:t>:</a:t>
            </a:r>
            <a:endParaRPr kumimoji="0" lang="pt-BR" sz="3200" b="1" i="1" u="none" strike="noStrike" kern="1200" cap="none" spc="0" normalizeH="0" baseline="0" noProof="0" dirty="0">
              <a:ln>
                <a:noFill/>
              </a:ln>
              <a:solidFill>
                <a:schemeClr val="bg1"/>
              </a:solidFill>
              <a:effectLst/>
              <a:uLnTx/>
              <a:uFillTx/>
              <a:latin typeface="+mn-lt"/>
              <a:ea typeface="+mj-ea"/>
              <a:cs typeface="+mj-cs"/>
            </a:endParaRPr>
          </a:p>
        </p:txBody>
      </p:sp>
      <p:sp>
        <p:nvSpPr>
          <p:cNvPr id="8" name="Título 1"/>
          <p:cNvSpPr txBox="1">
            <a:spLocks/>
          </p:cNvSpPr>
          <p:nvPr/>
        </p:nvSpPr>
        <p:spPr>
          <a:xfrm>
            <a:off x="428596" y="5000636"/>
            <a:ext cx="7467600" cy="857256"/>
          </a:xfrm>
          <a:prstGeom prst="rect">
            <a:avLst/>
          </a:prstGeom>
        </p:spPr>
        <p:txBody>
          <a:bodyPr vert="horz" lIns="45720" rIns="45720" anchor="ctr">
            <a:noAutofit/>
          </a:bodyPr>
          <a:lstStyle/>
          <a:p>
            <a:pPr lvl="0">
              <a:spcBef>
                <a:spcPct val="0"/>
              </a:spcBef>
              <a:buClr>
                <a:srgbClr val="92D050"/>
              </a:buClr>
              <a:buFont typeface="Wingdings" pitchFamily="2" charset="2"/>
              <a:buChar char="Ø"/>
            </a:pPr>
            <a:r>
              <a:rPr lang="pt-BR" sz="2000" i="1" dirty="0" smtClean="0">
                <a:solidFill>
                  <a:schemeClr val="bg1"/>
                </a:solidFill>
              </a:rPr>
              <a:t>  300</a:t>
            </a:r>
          </a:p>
          <a:p>
            <a:pPr>
              <a:spcBef>
                <a:spcPct val="0"/>
              </a:spcBef>
              <a:buClr>
                <a:srgbClr val="92D050"/>
              </a:buClr>
              <a:buFont typeface="Wingdings" pitchFamily="2" charset="2"/>
              <a:buChar char="Ø"/>
            </a:pPr>
            <a:r>
              <a:rPr lang="pt-BR" sz="2000" i="1" dirty="0" smtClean="0">
                <a:solidFill>
                  <a:schemeClr val="bg1"/>
                </a:solidFill>
              </a:rPr>
              <a:t>  Cruzadas</a:t>
            </a:r>
          </a:p>
          <a:p>
            <a:pPr lvl="0">
              <a:spcBef>
                <a:spcPct val="0"/>
              </a:spcBef>
              <a:buClr>
                <a:srgbClr val="92D050"/>
              </a:buClr>
              <a:buFont typeface="Wingdings" pitchFamily="2" charset="2"/>
              <a:buChar char="Ø"/>
            </a:pPr>
            <a:r>
              <a:rPr kumimoji="0" lang="pt-BR" sz="2000" i="1" u="none" strike="noStrike" kern="1200" cap="none" spc="0" normalizeH="0" baseline="0" noProof="0" dirty="0" smtClean="0">
                <a:ln>
                  <a:noFill/>
                </a:ln>
                <a:solidFill>
                  <a:schemeClr val="bg1"/>
                </a:solidFill>
                <a:effectLst/>
                <a:uLnTx/>
                <a:uFillTx/>
                <a:latin typeface="+mn-lt"/>
                <a:ea typeface="+mj-ea"/>
                <a:cs typeface="+mj-cs"/>
              </a:rPr>
              <a:t>  </a:t>
            </a:r>
            <a:r>
              <a:rPr lang="pt-BR" sz="2000" i="1" dirty="0" smtClean="0">
                <a:solidFill>
                  <a:schemeClr val="bg1"/>
                </a:solidFill>
              </a:rPr>
              <a:t>Desafiando Gigantes </a:t>
            </a:r>
          </a:p>
          <a:p>
            <a:pPr lvl="0">
              <a:spcBef>
                <a:spcPct val="0"/>
              </a:spcBef>
              <a:buClr>
                <a:srgbClr val="92D050"/>
              </a:buClr>
              <a:buFont typeface="Wingdings" pitchFamily="2" charset="2"/>
              <a:buChar char="Ø"/>
            </a:pPr>
            <a:r>
              <a:rPr kumimoji="0" lang="pt-BR" sz="2000" i="1" u="none" strike="noStrike" kern="1200" cap="none" spc="0" normalizeH="0" baseline="0" noProof="0" dirty="0" smtClean="0">
                <a:ln>
                  <a:noFill/>
                </a:ln>
                <a:solidFill>
                  <a:schemeClr val="bg1"/>
                </a:solidFill>
                <a:effectLst/>
                <a:uLnTx/>
                <a:uFillTx/>
                <a:latin typeface="+mn-lt"/>
                <a:ea typeface="+mj-ea"/>
                <a:cs typeface="+mj-cs"/>
              </a:rPr>
              <a:t>  Duelo de Titãs</a:t>
            </a:r>
          </a:p>
          <a:p>
            <a:pPr marL="0" marR="0" lvl="0" indent="0" algn="l" defTabSz="914400" rtl="0" eaLnBrk="1" fontAlgn="auto" latinLnBrk="0" hangingPunct="1">
              <a:lnSpc>
                <a:spcPct val="100000"/>
              </a:lnSpc>
              <a:spcBef>
                <a:spcPct val="0"/>
              </a:spcBef>
              <a:spcAft>
                <a:spcPts val="0"/>
              </a:spcAft>
              <a:buClr>
                <a:srgbClr val="92D050"/>
              </a:buClr>
              <a:buSzTx/>
              <a:buFont typeface="Wingdings" pitchFamily="2" charset="2"/>
              <a:buChar char="Ø"/>
              <a:tabLst/>
              <a:defRPr/>
            </a:pPr>
            <a:r>
              <a:rPr lang="pt-BR" sz="2000" i="1" dirty="0" smtClean="0">
                <a:solidFill>
                  <a:schemeClr val="bg1"/>
                </a:solidFill>
                <a:ea typeface="+mj-ea"/>
                <a:cs typeface="+mj-cs"/>
              </a:rPr>
              <a:t>  Gladiador</a:t>
            </a:r>
          </a:p>
          <a:p>
            <a:pPr marL="0" marR="0" lvl="0" indent="0" algn="l" defTabSz="914400" rtl="0" eaLnBrk="1" fontAlgn="auto" latinLnBrk="0" hangingPunct="1">
              <a:lnSpc>
                <a:spcPct val="100000"/>
              </a:lnSpc>
              <a:spcBef>
                <a:spcPct val="0"/>
              </a:spcBef>
              <a:spcAft>
                <a:spcPts val="0"/>
              </a:spcAft>
              <a:buClr>
                <a:srgbClr val="92D050"/>
              </a:buClr>
              <a:buSzTx/>
              <a:buFont typeface="Wingdings" pitchFamily="2" charset="2"/>
              <a:buChar char="Ø"/>
              <a:tabLst/>
              <a:defRPr/>
            </a:pPr>
            <a:r>
              <a:rPr lang="pt-BR" sz="2000" i="1" dirty="0" smtClean="0">
                <a:solidFill>
                  <a:schemeClr val="bg1"/>
                </a:solidFill>
                <a:ea typeface="+mj-ea"/>
                <a:cs typeface="+mj-cs"/>
              </a:rPr>
              <a:t>  Tróia</a:t>
            </a:r>
          </a:p>
          <a:p>
            <a:pPr marL="0" marR="0" lvl="0" indent="0" algn="l" defTabSz="914400" rtl="0" eaLnBrk="1" fontAlgn="auto" latinLnBrk="0" hangingPunct="1">
              <a:lnSpc>
                <a:spcPct val="100000"/>
              </a:lnSpc>
              <a:spcBef>
                <a:spcPct val="0"/>
              </a:spcBef>
              <a:spcAft>
                <a:spcPts val="0"/>
              </a:spcAft>
              <a:buClr>
                <a:srgbClr val="92D050"/>
              </a:buClr>
              <a:buSzTx/>
              <a:buFont typeface="Wingdings" pitchFamily="2" charset="2"/>
              <a:buChar char="Ø"/>
              <a:tabLst/>
              <a:defRPr/>
            </a:pPr>
            <a:r>
              <a:rPr lang="pt-BR" sz="2000" i="1" dirty="0" smtClean="0">
                <a:solidFill>
                  <a:schemeClr val="bg1"/>
                </a:solidFill>
                <a:ea typeface="+mj-ea"/>
                <a:cs typeface="+mj-cs"/>
              </a:rPr>
              <a:t>  Quem mexeu no meu queijo</a:t>
            </a:r>
          </a:p>
        </p:txBody>
      </p:sp>
      <p:pic>
        <p:nvPicPr>
          <p:cNvPr id="31749" name="Picture 5"/>
          <p:cNvPicPr>
            <a:picLocks noChangeAspect="1" noChangeArrowheads="1"/>
          </p:cNvPicPr>
          <p:nvPr/>
        </p:nvPicPr>
        <p:blipFill>
          <a:blip r:embed="rId4"/>
          <a:srcRect/>
          <a:stretch>
            <a:fillRect/>
          </a:stretch>
        </p:blipFill>
        <p:spPr bwMode="auto">
          <a:xfrm>
            <a:off x="3714744" y="1571612"/>
            <a:ext cx="1214446"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00100" y="1500174"/>
            <a:ext cx="3143272" cy="830997"/>
          </a:xfrm>
          <a:prstGeom prst="rect">
            <a:avLst/>
          </a:prstGeom>
          <a:noFill/>
        </p:spPr>
        <p:txBody>
          <a:bodyPr wrap="square" rtlCol="0">
            <a:spAutoFit/>
          </a:bodyPr>
          <a:lstStyle/>
          <a:p>
            <a:r>
              <a:rPr lang="pt-BR" sz="4800" dirty="0" smtClean="0">
                <a:solidFill>
                  <a:schemeClr val="bg1"/>
                </a:solidFill>
                <a:latin typeface="Algerian" pitchFamily="82" charset="0"/>
              </a:rPr>
              <a:t>Bom Dia!</a:t>
            </a:r>
            <a:endParaRPr lang="pt-BR" sz="4800" dirty="0">
              <a:solidFill>
                <a:schemeClr val="bg1"/>
              </a:solidFill>
              <a:latin typeface="Algerian" pitchFamily="82" charset="0"/>
            </a:endParaRPr>
          </a:p>
        </p:txBody>
      </p:sp>
      <p:sp>
        <p:nvSpPr>
          <p:cNvPr id="5" name="CaixaDeTexto 4">
            <a:hlinkClick r:id="rId2" action="ppaction://hlinkfile"/>
          </p:cNvPr>
          <p:cNvSpPr txBox="1"/>
          <p:nvPr/>
        </p:nvSpPr>
        <p:spPr>
          <a:xfrm>
            <a:off x="2357422" y="3357562"/>
            <a:ext cx="6143668" cy="1569660"/>
          </a:xfrm>
          <a:prstGeom prst="rect">
            <a:avLst/>
          </a:prstGeom>
          <a:noFill/>
        </p:spPr>
        <p:txBody>
          <a:bodyPr wrap="square" rtlCol="0">
            <a:spAutoFit/>
          </a:bodyPr>
          <a:lstStyle/>
          <a:p>
            <a:pPr algn="ctr"/>
            <a:r>
              <a:rPr lang="pt-BR" sz="4800" dirty="0" smtClean="0">
                <a:solidFill>
                  <a:schemeClr val="bg1"/>
                </a:solidFill>
                <a:latin typeface="Algerian" pitchFamily="82" charset="0"/>
              </a:rPr>
              <a:t>Sejam</a:t>
            </a:r>
          </a:p>
          <a:p>
            <a:pPr algn="ctr"/>
            <a:r>
              <a:rPr lang="pt-BR" sz="4800" dirty="0" smtClean="0">
                <a:solidFill>
                  <a:schemeClr val="bg1"/>
                </a:solidFill>
                <a:latin typeface="Algerian" pitchFamily="82" charset="0"/>
              </a:rPr>
              <a:t> bem vindos!</a:t>
            </a:r>
            <a:endParaRPr lang="pt-BR" sz="4800" dirty="0">
              <a:solidFill>
                <a:schemeClr val="bg1"/>
              </a:solidFill>
              <a:latin typeface="Algerian" pitchFamily="82" charset="0"/>
            </a:endParaRPr>
          </a:p>
        </p:txBody>
      </p:sp>
      <p:sp>
        <p:nvSpPr>
          <p:cNvPr id="7" name="Retângulo 6"/>
          <p:cNvSpPr/>
          <p:nvPr/>
        </p:nvSpPr>
        <p:spPr>
          <a:xfrm>
            <a:off x="3571868" y="3286124"/>
            <a:ext cx="3857652" cy="1714512"/>
          </a:xfrm>
          <a:prstGeom prst="rect">
            <a:avLst/>
          </a:prstGeom>
          <a:no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dirty="0">
              <a:no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28596" y="1000108"/>
            <a:ext cx="8286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Liderança é o exercício da autoridade em um grupo social, depende de certas qualidades que variam com a natureza do grupo social e as circunstâncias em que se estabeleceu esta liderança.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Os líderes exercem as mais diversas funções, tais como: administrador, planejador, orientador, especialista, representante externo do grupo, controlador das relações internas do grupo, o autor de punições e recompensas, árbitro e intermediário.</a:t>
            </a:r>
          </a:p>
          <a:p>
            <a:pPr marL="0" marR="0" lvl="0" indent="0" algn="just" defTabSz="914400" rtl="0" eaLnBrk="1" fontAlgn="base" latinLnBrk="0" hangingPunct="1">
              <a:lnSpc>
                <a:spcPct val="150000"/>
              </a:lnSpc>
              <a:spcBef>
                <a:spcPct val="0"/>
              </a:spcBef>
              <a:spcAft>
                <a:spcPct val="0"/>
              </a:spcAft>
              <a:buClrTx/>
              <a:buSzTx/>
              <a:buFontTx/>
              <a:buNone/>
              <a:tabLst/>
            </a:pPr>
            <a:endParaRPr lang="pt-BR" sz="20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a Principal delas: </a:t>
            </a:r>
            <a:r>
              <a:rPr kumimoji="0" lang="pt-BR" sz="20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SERVIR</a:t>
            </a:r>
          </a:p>
          <a:p>
            <a:pPr algn="just" fontAlgn="base">
              <a:lnSpc>
                <a:spcPct val="150000"/>
              </a:lnSpc>
              <a:spcBef>
                <a:spcPct val="0"/>
              </a:spcBef>
              <a:spcAft>
                <a:spcPct val="0"/>
              </a:spcAft>
            </a:pPr>
            <a:endParaRPr lang="pt-BR" sz="2000" dirty="0" smtClean="0">
              <a:solidFill>
                <a:srgbClr val="FFC000"/>
              </a:solidFill>
              <a:latin typeface="Arial" pitchFamily="34" charset="0"/>
              <a:cs typeface="Arial" pitchFamily="34" charset="0"/>
            </a:endParaRPr>
          </a:p>
          <a:p>
            <a:pPr algn="just" fontAlgn="base">
              <a:lnSpc>
                <a:spcPct val="150000"/>
              </a:lnSpc>
              <a:spcBef>
                <a:spcPct val="0"/>
              </a:spcBef>
              <a:spcAft>
                <a:spcPct val="0"/>
              </a:spcAft>
            </a:pPr>
            <a:r>
              <a:rPr lang="pt-BR" sz="2000" i="1" dirty="0" smtClean="0">
                <a:solidFill>
                  <a:schemeClr val="bg1"/>
                </a:solidFill>
              </a:rPr>
              <a:t>	</a:t>
            </a:r>
            <a:r>
              <a:rPr lang="pt-BR" sz="2000" i="1" dirty="0" smtClean="0">
                <a:solidFill>
                  <a:srgbClr val="92D050"/>
                </a:solidFill>
                <a:latin typeface="Times New Roman" pitchFamily="18" charset="0"/>
                <a:cs typeface="Times New Roman" pitchFamily="18" charset="0"/>
              </a:rPr>
              <a:t>Liderar é definido como a habilidade de influenciar as pessoas a espontaneamente trabalhar para alcançar um objetivo comum</a:t>
            </a:r>
            <a:r>
              <a:rPr lang="pt-BR" sz="2000" dirty="0" smtClean="0">
                <a:solidFill>
                  <a:srgbClr val="92D050"/>
                </a:solidFill>
                <a:latin typeface="Times New Roman" pitchFamily="18" charset="0"/>
                <a:cs typeface="Times New Roman" pitchFamily="18" charset="0"/>
              </a:rPr>
              <a:t>.</a:t>
            </a:r>
            <a:r>
              <a:rPr lang="pt-BR" sz="2000" dirty="0">
                <a:solidFill>
                  <a:srgbClr val="92D050"/>
                </a:solidFill>
                <a:latin typeface="Times New Roman" pitchFamily="18" charset="0"/>
                <a:ea typeface="Times New Roman" pitchFamily="18" charset="0"/>
                <a:cs typeface="Times New Roman" pitchFamily="18" charset="0"/>
              </a:rPr>
              <a:t>	</a:t>
            </a:r>
            <a:endParaRPr kumimoji="0" lang="pt-BR" sz="2000" b="0" i="0" u="none" strike="noStrike" cap="none" normalizeH="0" baseline="0" dirty="0" smtClean="0">
              <a:ln>
                <a:noFill/>
              </a:ln>
              <a:solidFill>
                <a:srgbClr val="92D05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57158" y="1071546"/>
            <a:ext cx="7858180" cy="1071570"/>
          </a:xfrm>
          <a:prstGeom prst="rect">
            <a:avLst/>
          </a:prstGeom>
        </p:spPr>
        <p:txBody>
          <a:bodyPr vert="horz" lIns="45720" rIns="4572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P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É necessário pelo menos dois elementos para produzir um líder:</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pt-P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defTabSz="914400" rtl="0" eaLnBrk="1" fontAlgn="auto" latinLnBrk="0" hangingPunct="1">
              <a:lnSpc>
                <a:spcPct val="100000"/>
              </a:lnSpc>
              <a:spcBef>
                <a:spcPct val="0"/>
              </a:spcBef>
              <a:spcAft>
                <a:spcPts val="0"/>
              </a:spcAft>
              <a:buClr>
                <a:srgbClr val="92D050"/>
              </a:buClr>
              <a:buSzTx/>
              <a:buFont typeface="Wingdings" pitchFamily="2" charset="2"/>
              <a:buChar char="ü"/>
              <a:tabLst/>
              <a:defRPr/>
            </a:pPr>
            <a:r>
              <a:rPr kumimoji="0" lang="pt-P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uma pessoa capaz de ser líder </a:t>
            </a:r>
          </a:p>
          <a:p>
            <a:pPr marL="0" marR="0" lvl="0" indent="0" defTabSz="914400" rtl="0" eaLnBrk="1" fontAlgn="auto" latinLnBrk="0" hangingPunct="1">
              <a:lnSpc>
                <a:spcPct val="100000"/>
              </a:lnSpc>
              <a:spcBef>
                <a:spcPct val="0"/>
              </a:spcBef>
              <a:spcAft>
                <a:spcPts val="0"/>
              </a:spcAft>
              <a:buClr>
                <a:srgbClr val="92D050"/>
              </a:buClr>
              <a:buSzTx/>
              <a:buFont typeface="Wingdings" pitchFamily="2" charset="2"/>
              <a:buChar char="ü"/>
              <a:tabLst/>
              <a:defRPr/>
            </a:pPr>
            <a:r>
              <a:rPr kumimoji="0" lang="pt-P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um grupo para ser governado. </a:t>
            </a:r>
            <a:endParaRPr kumimoji="0" lang="pt-B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Retângulo 5"/>
          <p:cNvSpPr/>
          <p:nvPr/>
        </p:nvSpPr>
        <p:spPr>
          <a:xfrm>
            <a:off x="285720" y="2643182"/>
            <a:ext cx="8286808" cy="1631216"/>
          </a:xfrm>
          <a:prstGeom prst="rect">
            <a:avLst/>
          </a:prstGeom>
        </p:spPr>
        <p:txBody>
          <a:bodyPr wrap="square">
            <a:spAutoFit/>
          </a:bodyPr>
          <a:lstStyle/>
          <a:p>
            <a:r>
              <a:rPr lang="pt-PT" dirty="0">
                <a:latin typeface="Arial" pitchFamily="34" charset="0"/>
                <a:cs typeface="Arial" pitchFamily="34" charset="0"/>
              </a:rPr>
              <a:t> </a:t>
            </a:r>
            <a:r>
              <a:rPr lang="pt-PT" sz="2000" dirty="0">
                <a:latin typeface="Arial" pitchFamily="34" charset="0"/>
                <a:cs typeface="Arial" pitchFamily="34" charset="0"/>
              </a:rPr>
              <a:t>As funções de liderança </a:t>
            </a:r>
            <a:r>
              <a:rPr lang="pt-PT" sz="2000" dirty="0" smtClean="0">
                <a:latin typeface="Arial" pitchFamily="34" charset="0"/>
                <a:cs typeface="Arial" pitchFamily="34" charset="0"/>
              </a:rPr>
              <a:t>têm </a:t>
            </a:r>
            <a:r>
              <a:rPr lang="pt-PT" sz="2000" dirty="0">
                <a:latin typeface="Arial" pitchFamily="34" charset="0"/>
                <a:cs typeface="Arial" pitchFamily="34" charset="0"/>
              </a:rPr>
              <a:t>três </a:t>
            </a:r>
            <a:r>
              <a:rPr lang="pt-PT" sz="2000" dirty="0" smtClean="0">
                <a:latin typeface="Arial" pitchFamily="34" charset="0"/>
                <a:cs typeface="Arial" pitchFamily="34" charset="0"/>
              </a:rPr>
              <a:t>objetivos </a:t>
            </a:r>
            <a:r>
              <a:rPr lang="pt-PT" sz="2000" dirty="0">
                <a:latin typeface="Arial" pitchFamily="34" charset="0"/>
                <a:cs typeface="Arial" pitchFamily="34" charset="0"/>
              </a:rPr>
              <a:t>fundamentais</a:t>
            </a:r>
            <a:r>
              <a:rPr lang="pt-PT" sz="2000" dirty="0" smtClean="0">
                <a:latin typeface="Arial" pitchFamily="34" charset="0"/>
                <a:cs typeface="Arial" pitchFamily="34" charset="0"/>
              </a:rPr>
              <a:t>:</a:t>
            </a:r>
          </a:p>
          <a:p>
            <a:endParaRPr lang="pt-PT" sz="2000" dirty="0" smtClean="0">
              <a:latin typeface="Arial" pitchFamily="34" charset="0"/>
              <a:cs typeface="Arial" pitchFamily="34" charset="0"/>
            </a:endParaRPr>
          </a:p>
          <a:p>
            <a:pPr>
              <a:buClr>
                <a:srgbClr val="92D050"/>
              </a:buClr>
              <a:buFont typeface="Wingdings" pitchFamily="2" charset="2"/>
              <a:buChar char="ü"/>
            </a:pPr>
            <a:r>
              <a:rPr lang="pt-PT" sz="2000" dirty="0" smtClean="0">
                <a:latin typeface="Arial" pitchFamily="34" charset="0"/>
                <a:cs typeface="Arial" pitchFamily="34" charset="0"/>
              </a:rPr>
              <a:t>    constituir o grupo;</a:t>
            </a:r>
          </a:p>
          <a:p>
            <a:pPr>
              <a:buClr>
                <a:srgbClr val="92D050"/>
              </a:buClr>
              <a:buFont typeface="Wingdings" pitchFamily="2" charset="2"/>
              <a:buChar char="ü"/>
            </a:pPr>
            <a:r>
              <a:rPr lang="pt-PT" sz="2000" dirty="0" smtClean="0">
                <a:latin typeface="Arial" pitchFamily="34" charset="0"/>
                <a:cs typeface="Arial" pitchFamily="34" charset="0"/>
              </a:rPr>
              <a:t>    realizar os objetivos;</a:t>
            </a:r>
          </a:p>
          <a:p>
            <a:pPr>
              <a:buClr>
                <a:srgbClr val="92D050"/>
              </a:buClr>
              <a:buFont typeface="Wingdings" pitchFamily="2" charset="2"/>
              <a:buChar char="ü"/>
            </a:pPr>
            <a:r>
              <a:rPr lang="pt-PT" sz="2000" dirty="0" smtClean="0">
                <a:latin typeface="Arial" pitchFamily="34" charset="0"/>
                <a:cs typeface="Arial" pitchFamily="34" charset="0"/>
              </a:rPr>
              <a:t>    manter </a:t>
            </a:r>
            <a:r>
              <a:rPr lang="pt-PT" sz="2000" dirty="0">
                <a:latin typeface="Arial" pitchFamily="34" charset="0"/>
                <a:cs typeface="Arial" pitchFamily="34" charset="0"/>
              </a:rPr>
              <a:t>o grupo e desenvolver os próprios indivíduos</a:t>
            </a:r>
            <a:r>
              <a:rPr lang="pt-PT" sz="2000" dirty="0" smtClean="0">
                <a:latin typeface="Arial" pitchFamily="34" charset="0"/>
                <a:cs typeface="Arial" pitchFamily="34" charset="0"/>
              </a:rPr>
              <a:t>. </a:t>
            </a:r>
            <a:endParaRPr lang="pt-BR" sz="2000" dirty="0"/>
          </a:p>
        </p:txBody>
      </p:sp>
      <p:sp>
        <p:nvSpPr>
          <p:cNvPr id="7" name="Retângulo 6"/>
          <p:cNvSpPr/>
          <p:nvPr/>
        </p:nvSpPr>
        <p:spPr>
          <a:xfrm>
            <a:off x="285720" y="4534453"/>
            <a:ext cx="7929618" cy="1323439"/>
          </a:xfrm>
          <a:prstGeom prst="rect">
            <a:avLst/>
          </a:prstGeom>
        </p:spPr>
        <p:txBody>
          <a:bodyPr wrap="square">
            <a:spAutoFit/>
          </a:bodyPr>
          <a:lstStyle/>
          <a:p>
            <a:pPr algn="just"/>
            <a:r>
              <a:rPr lang="pt-PT" sz="2000" dirty="0" smtClean="0">
                <a:latin typeface="Arial" pitchFamily="34" charset="0"/>
                <a:cs typeface="Arial" pitchFamily="34" charset="0"/>
              </a:rPr>
              <a:t>	Um instrumento fundamental que o líder nunca deverá esquecer será a comunicação, pois é basicamente o processo de manter o grupo unido e, acima de tudo, de o grupo o considerar e respeitar como líder.</a:t>
            </a:r>
            <a:endParaRPr lang="pt-BR" sz="2000" dirty="0"/>
          </a:p>
        </p:txBody>
      </p:sp>
      <p:sp>
        <p:nvSpPr>
          <p:cNvPr id="8" name="CaixaDeTexto 7">
            <a:hlinkClick r:id="rId2" action="ppaction://hlinkfile"/>
          </p:cNvPr>
          <p:cNvSpPr txBox="1"/>
          <p:nvPr/>
        </p:nvSpPr>
        <p:spPr>
          <a:xfrm>
            <a:off x="7215206" y="6072206"/>
            <a:ext cx="1000132" cy="369332"/>
          </a:xfrm>
          <a:prstGeom prst="rect">
            <a:avLst/>
          </a:prstGeom>
          <a:noFill/>
        </p:spPr>
        <p:txBody>
          <a:bodyPr wrap="square" rtlCol="0">
            <a:spAutoFit/>
          </a:bodyPr>
          <a:lstStyle/>
          <a:p>
            <a:r>
              <a:rPr lang="pt-BR" dirty="0" smtClean="0">
                <a:solidFill>
                  <a:srgbClr val="FFC000"/>
                </a:solidFill>
                <a:hlinkClick r:id="rId2" action="ppaction://hlinkfile"/>
              </a:rPr>
              <a:t>Ver</a:t>
            </a:r>
            <a:endParaRPr lang="pt-BR"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1500174"/>
            <a:ext cx="857256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pt-BR"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 essência da liderança:</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pt-BR" sz="2000" b="0" i="0" u="none" strike="noStrike" cap="none" normalizeH="0" baseline="0" dirty="0" smtClean="0">
              <a:ln>
                <a:noFill/>
              </a:ln>
              <a:solidFill>
                <a:schemeClr val="tx1"/>
              </a:solidFill>
              <a:effectLst/>
              <a:latin typeface="Arial" pitchFamily="34" charset="0"/>
            </a:endParaRPr>
          </a:p>
          <a:p>
            <a:pPr algn="just" eaLnBrk="0" fontAlgn="base" hangingPunct="0">
              <a:spcBef>
                <a:spcPct val="0"/>
              </a:spcBef>
              <a:spcAft>
                <a:spcPct val="0"/>
              </a:spcAft>
              <a:buClr>
                <a:srgbClr val="92D050"/>
              </a:buClr>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ver e ouvir com os sentidos e com a alma;</a:t>
            </a:r>
            <a:r>
              <a:rPr lang="pt-BR" sz="2000" i="1" dirty="0" smtClean="0">
                <a:solidFill>
                  <a:srgbClr val="92D050"/>
                </a:solidFill>
              </a:rPr>
              <a:t> </a:t>
            </a:r>
            <a:r>
              <a:rPr lang="pt-BR" sz="2000" i="1" dirty="0" smtClean="0">
                <a:solidFill>
                  <a:srgbClr val="92D050"/>
                </a:solidFill>
                <a:latin typeface="Times New Roman" pitchFamily="18" charset="0"/>
                <a:cs typeface="Times New Roman" pitchFamily="18" charset="0"/>
              </a:rPr>
              <a:t>Para Liderar é preciso Servir.</a:t>
            </a:r>
          </a:p>
          <a:p>
            <a:pPr algn="just" eaLnBrk="0" fontAlgn="base" hangingPunct="0">
              <a:spcBef>
                <a:spcPct val="0"/>
              </a:spcBef>
              <a:spcAft>
                <a:spcPct val="0"/>
              </a:spcAft>
              <a:buClr>
                <a:srgbClr val="92D050"/>
              </a:buClr>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delegar poder;</a:t>
            </a:r>
            <a:r>
              <a:rPr lang="pt-BR" sz="2000" i="1" dirty="0" smtClean="0">
                <a:solidFill>
                  <a:schemeClr val="bg1"/>
                </a:solidFill>
                <a:latin typeface="Arial" pitchFamily="34" charset="0"/>
              </a:rPr>
              <a:t>  </a:t>
            </a:r>
            <a:r>
              <a:rPr lang="pt-BR" sz="2000" i="1" dirty="0" smtClean="0">
                <a:solidFill>
                  <a:srgbClr val="92D050"/>
                </a:solidFill>
                <a:latin typeface="Times New Roman" pitchFamily="18" charset="0"/>
                <a:cs typeface="Times New Roman" pitchFamily="18" charset="0"/>
              </a:rPr>
              <a:t>O Poder destrói relacionamentos</a:t>
            </a:r>
            <a:r>
              <a:rPr lang="pt-BR" sz="2000" i="1" dirty="0" smtClean="0">
                <a:solidFill>
                  <a:schemeClr val="bg1"/>
                </a:solidFill>
                <a:latin typeface="Times New Roman" pitchFamily="18" charset="0"/>
                <a:cs typeface="Times New Roman" pitchFamily="18" charset="0"/>
              </a:rPr>
              <a:t>.</a:t>
            </a:r>
          </a:p>
          <a:p>
            <a:pPr algn="just" eaLnBrk="0" fontAlgn="base" hangingPunct="0">
              <a:spcBef>
                <a:spcPct val="0"/>
              </a:spcBef>
              <a:spcAft>
                <a:spcPct val="0"/>
              </a:spcAft>
              <a:buClr>
                <a:srgbClr val="92D050"/>
              </a:buClr>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conhecer o grupo; </a:t>
            </a:r>
            <a:r>
              <a:rPr lang="pt-BR" sz="2000" i="1" dirty="0" smtClean="0">
                <a:solidFill>
                  <a:srgbClr val="92D050"/>
                </a:solidFill>
                <a:latin typeface="Times New Roman" pitchFamily="18" charset="0"/>
                <a:cs typeface="Times New Roman" pitchFamily="18" charset="0"/>
              </a:rPr>
              <a:t>Insatisfação de grupo é uma rebelião mascarada.</a:t>
            </a:r>
          </a:p>
          <a:p>
            <a:pPr lvl="0" algn="just" eaLnBrk="0" fontAlgn="base" hangingPunct="0">
              <a:spcBef>
                <a:spcPct val="0"/>
              </a:spcBef>
              <a:spcAft>
                <a:spcPct val="0"/>
              </a:spcAft>
              <a:buClr>
                <a:srgbClr val="92D050"/>
              </a:buClr>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fazer; </a:t>
            </a:r>
            <a:r>
              <a:rPr lang="pt-BR" sz="2000" i="1" dirty="0" smtClean="0">
                <a:solidFill>
                  <a:srgbClr val="92D050"/>
                </a:solidFill>
                <a:latin typeface="Times New Roman" pitchFamily="18" charset="0"/>
                <a:cs typeface="Times New Roman" pitchFamily="18" charset="0"/>
              </a:rPr>
              <a:t>Acima de tudo Liderança é uma questão de caráter</a:t>
            </a:r>
            <a:endParaRPr kumimoji="0" lang="pt-BR" sz="2000" b="0" i="0" u="none" strike="noStrike" cap="none" normalizeH="0" baseline="0" dirty="0" smtClean="0">
              <a:ln>
                <a:noFill/>
              </a:ln>
              <a:solidFill>
                <a:srgbClr val="92D05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liberdade emocional para entender as necessidades das pessoas;</a:t>
            </a:r>
            <a:endParaRPr kumimoji="0" lang="pt-BR" sz="2000" b="0" i="0" u="none" strike="noStrike" cap="none" normalizeH="0" baseline="0" dirty="0" smtClean="0">
              <a:ln>
                <a:noFill/>
              </a:ln>
              <a:solidFill>
                <a:schemeClr val="tx1"/>
              </a:solidFill>
              <a:effectLst/>
              <a:latin typeface="Arial" pitchFamily="34" charset="0"/>
            </a:endParaRPr>
          </a:p>
          <a:p>
            <a:pPr algn="just" eaLnBrk="0" fontAlgn="base" hangingPunct="0">
              <a:spcBef>
                <a:spcPct val="0"/>
              </a:spcBef>
              <a:spcAft>
                <a:spcPct val="0"/>
              </a:spcAft>
              <a:buClr>
                <a:srgbClr val="92D050"/>
              </a:buClr>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ction="ppaction://hlinkfile"/>
              </a:rPr>
              <a:t>assumir responsabilidade</a:t>
            </a: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sz="2000" i="1" dirty="0" smtClean="0">
                <a:solidFill>
                  <a:srgbClr val="92D050"/>
                </a:solidFill>
                <a:latin typeface="Times New Roman" pitchFamily="18" charset="0"/>
                <a:cs typeface="Times New Roman" pitchFamily="18" charset="0"/>
              </a:rPr>
              <a:t>Ser </a:t>
            </a:r>
            <a:r>
              <a:rPr lang="en-US" sz="2000" i="1" dirty="0" err="1" smtClean="0">
                <a:solidFill>
                  <a:srgbClr val="92D050"/>
                </a:solidFill>
                <a:latin typeface="Times New Roman" pitchFamily="18" charset="0"/>
                <a:cs typeface="Times New Roman" pitchFamily="18" charset="0"/>
              </a:rPr>
              <a:t>líder</a:t>
            </a:r>
            <a:r>
              <a:rPr lang="en-US" sz="2000" i="1" dirty="0" smtClean="0">
                <a:solidFill>
                  <a:srgbClr val="92D050"/>
                </a:solidFill>
                <a:latin typeface="Times New Roman" pitchFamily="18" charset="0"/>
                <a:cs typeface="Times New Roman" pitchFamily="18" charset="0"/>
              </a:rPr>
              <a:t> é </a:t>
            </a:r>
            <a:r>
              <a:rPr lang="en-US" sz="2000" i="1" dirty="0" err="1" smtClean="0">
                <a:solidFill>
                  <a:srgbClr val="92D050"/>
                </a:solidFill>
                <a:latin typeface="Times New Roman" pitchFamily="18" charset="0"/>
                <a:cs typeface="Times New Roman" pitchFamily="18" charset="0"/>
              </a:rPr>
              <a:t>uma</a:t>
            </a:r>
            <a:r>
              <a:rPr lang="en-US" sz="2000" i="1" dirty="0" smtClean="0">
                <a:solidFill>
                  <a:srgbClr val="92D050"/>
                </a:solidFill>
                <a:latin typeface="Times New Roman" pitchFamily="18" charset="0"/>
                <a:cs typeface="Times New Roman" pitchFamily="18" charset="0"/>
              </a:rPr>
              <a:t> </a:t>
            </a:r>
            <a:r>
              <a:rPr lang="en-US" sz="2000" i="1" dirty="0" err="1" smtClean="0">
                <a:solidFill>
                  <a:srgbClr val="92D050"/>
                </a:solidFill>
                <a:latin typeface="Times New Roman" pitchFamily="18" charset="0"/>
                <a:cs typeface="Times New Roman" pitchFamily="18" charset="0"/>
              </a:rPr>
              <a:t>escolha</a:t>
            </a:r>
            <a:r>
              <a:rPr lang="en-US" sz="2000" i="1" dirty="0" smtClean="0">
                <a:solidFill>
                  <a:srgbClr val="92D050"/>
                </a:solidFill>
                <a:latin typeface="Times New Roman" pitchFamily="18" charset="0"/>
                <a:cs typeface="Times New Roman" pitchFamily="18" charset="0"/>
              </a:rPr>
              <a:t>.</a:t>
            </a:r>
          </a:p>
          <a:p>
            <a:pPr algn="just" eaLnBrk="0" fontAlgn="base" hangingPunct="0">
              <a:spcBef>
                <a:spcPct val="0"/>
              </a:spcBef>
              <a:spcAft>
                <a:spcPct val="0"/>
              </a:spcAft>
              <a:buClr>
                <a:srgbClr val="92D050"/>
              </a:buClr>
              <a:buFont typeface="Wingdings" pitchFamily="2" charset="2"/>
              <a:buChar char="Ø"/>
              <a:tabLst>
                <a:tab pos="4572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sincronismo. </a:t>
            </a:r>
            <a:r>
              <a:rPr lang="pt-BR" sz="2000" i="1" dirty="0" smtClean="0">
                <a:solidFill>
                  <a:srgbClr val="92D050"/>
                </a:solidFill>
                <a:latin typeface="Times New Roman" pitchFamily="18" charset="0"/>
                <a:cs typeface="Times New Roman" pitchFamily="18" charset="0"/>
              </a:rPr>
              <a:t>Relacionamentos baseado em confiança revelam componentes de sucesso.</a:t>
            </a:r>
          </a:p>
        </p:txBody>
      </p:sp>
      <p:sp>
        <p:nvSpPr>
          <p:cNvPr id="6" name="Retângulo 5"/>
          <p:cNvSpPr/>
          <p:nvPr/>
        </p:nvSpPr>
        <p:spPr>
          <a:xfrm>
            <a:off x="4143372" y="5786454"/>
            <a:ext cx="646331" cy="430887"/>
          </a:xfrm>
          <a:prstGeom prst="rect">
            <a:avLst/>
          </a:prstGeom>
        </p:spPr>
        <p:txBody>
          <a:bodyPr wrap="none">
            <a:spAutoFit/>
          </a:bodyPr>
          <a:lstStyle/>
          <a:p>
            <a:pPr lvl="1" algn="just">
              <a:buClr>
                <a:schemeClr val="bg1"/>
              </a:buClr>
              <a:buSzTx/>
            </a:pPr>
            <a:endParaRPr lang="pt-BR" sz="2200" i="1" dirty="0">
              <a:solidFill>
                <a:srgbClr val="92D050"/>
              </a:solidFill>
            </a:endParaRPr>
          </a:p>
        </p:txBody>
      </p:sp>
      <p:sp>
        <p:nvSpPr>
          <p:cNvPr id="7" name="Retângulo 6"/>
          <p:cNvSpPr/>
          <p:nvPr/>
        </p:nvSpPr>
        <p:spPr>
          <a:xfrm>
            <a:off x="2857488" y="5357826"/>
            <a:ext cx="5643602" cy="923330"/>
          </a:xfrm>
          <a:prstGeom prst="rect">
            <a:avLst/>
          </a:prstGeom>
        </p:spPr>
        <p:txBody>
          <a:bodyPr wrap="square">
            <a:spAutoFit/>
          </a:bodyPr>
          <a:lstStyle/>
          <a:p>
            <a:r>
              <a:rPr lang="en-US" i="1" dirty="0" smtClean="0">
                <a:solidFill>
                  <a:srgbClr val="92D050"/>
                </a:solidFill>
                <a:latin typeface="Times New Roman" pitchFamily="18" charset="0"/>
                <a:cs typeface="Times New Roman" pitchFamily="18" charset="0"/>
              </a:rPr>
              <a:t>	</a:t>
            </a:r>
            <a:r>
              <a:rPr lang="en-US" i="1" dirty="0" err="1" smtClean="0">
                <a:solidFill>
                  <a:srgbClr val="92D050"/>
                </a:solidFill>
                <a:latin typeface="Times New Roman" pitchFamily="18" charset="0"/>
                <a:cs typeface="Times New Roman" pitchFamily="18" charset="0"/>
              </a:rPr>
              <a:t>Liderança</a:t>
            </a:r>
            <a:r>
              <a:rPr lang="en-US" i="1" dirty="0" smtClean="0">
                <a:solidFill>
                  <a:srgbClr val="92D050"/>
                </a:solidFill>
                <a:latin typeface="Times New Roman" pitchFamily="18" charset="0"/>
                <a:cs typeface="Times New Roman" pitchFamily="18" charset="0"/>
              </a:rPr>
              <a:t> </a:t>
            </a:r>
            <a:r>
              <a:rPr lang="en-US" i="1" dirty="0" err="1" smtClean="0">
                <a:solidFill>
                  <a:srgbClr val="92D050"/>
                </a:solidFill>
                <a:latin typeface="Times New Roman" pitchFamily="18" charset="0"/>
                <a:cs typeface="Times New Roman" pitchFamily="18" charset="0"/>
              </a:rPr>
              <a:t>começa</a:t>
            </a:r>
            <a:r>
              <a:rPr lang="en-US" i="1" dirty="0" smtClean="0">
                <a:solidFill>
                  <a:srgbClr val="92D050"/>
                </a:solidFill>
                <a:latin typeface="Times New Roman" pitchFamily="18" charset="0"/>
                <a:cs typeface="Times New Roman" pitchFamily="18" charset="0"/>
              </a:rPr>
              <a:t> com a </a:t>
            </a:r>
            <a:r>
              <a:rPr lang="en-US" i="1" dirty="0" err="1" smtClean="0">
                <a:solidFill>
                  <a:srgbClr val="92D050"/>
                </a:solidFill>
                <a:latin typeface="Times New Roman" pitchFamily="18" charset="0"/>
                <a:cs typeface="Times New Roman" pitchFamily="18" charset="0"/>
              </a:rPr>
              <a:t>vontade</a:t>
            </a:r>
            <a:r>
              <a:rPr lang="en-US" i="1" dirty="0" smtClean="0">
                <a:solidFill>
                  <a:srgbClr val="92D050"/>
                </a:solidFill>
                <a:latin typeface="Times New Roman" pitchFamily="18" charset="0"/>
                <a:cs typeface="Times New Roman" pitchFamily="18" charset="0"/>
              </a:rPr>
              <a:t>, e </a:t>
            </a:r>
            <a:r>
              <a:rPr lang="en-US" i="1" dirty="0" err="1" smtClean="0">
                <a:solidFill>
                  <a:srgbClr val="92D050"/>
                </a:solidFill>
                <a:latin typeface="Times New Roman" pitchFamily="18" charset="0"/>
                <a:cs typeface="Times New Roman" pitchFamily="18" charset="0"/>
              </a:rPr>
              <a:t>sua</a:t>
            </a:r>
            <a:r>
              <a:rPr lang="en-US" i="1" dirty="0" smtClean="0">
                <a:solidFill>
                  <a:srgbClr val="92D050"/>
                </a:solidFill>
                <a:latin typeface="Times New Roman" pitchFamily="18" charset="0"/>
                <a:cs typeface="Times New Roman" pitchFamily="18" charset="0"/>
              </a:rPr>
              <a:t> </a:t>
            </a:r>
            <a:r>
              <a:rPr lang="en-US" i="1" dirty="0" err="1" smtClean="0">
                <a:solidFill>
                  <a:srgbClr val="92D050"/>
                </a:solidFill>
                <a:latin typeface="Times New Roman" pitchFamily="18" charset="0"/>
                <a:cs typeface="Times New Roman" pitchFamily="18" charset="0"/>
              </a:rPr>
              <a:t>vontade</a:t>
            </a:r>
            <a:r>
              <a:rPr lang="en-US" i="1" dirty="0" smtClean="0">
                <a:solidFill>
                  <a:srgbClr val="92D050"/>
                </a:solidFill>
                <a:latin typeface="Times New Roman" pitchFamily="18" charset="0"/>
                <a:cs typeface="Times New Roman" pitchFamily="18" charset="0"/>
              </a:rPr>
              <a:t> </a:t>
            </a:r>
            <a:r>
              <a:rPr lang="en-US" i="1" dirty="0" err="1" smtClean="0">
                <a:solidFill>
                  <a:srgbClr val="92D050"/>
                </a:solidFill>
                <a:latin typeface="Times New Roman" pitchFamily="18" charset="0"/>
                <a:cs typeface="Times New Roman" pitchFamily="18" charset="0"/>
              </a:rPr>
              <a:t>consiste</a:t>
            </a:r>
            <a:r>
              <a:rPr lang="en-US" i="1" dirty="0" smtClean="0">
                <a:solidFill>
                  <a:srgbClr val="92D050"/>
                </a:solidFill>
                <a:latin typeface="Times New Roman" pitchFamily="18" charset="0"/>
                <a:cs typeface="Times New Roman" pitchFamily="18" charset="0"/>
              </a:rPr>
              <a:t> </a:t>
            </a:r>
            <a:r>
              <a:rPr lang="en-US" i="1" dirty="0" err="1" smtClean="0">
                <a:solidFill>
                  <a:srgbClr val="92D050"/>
                </a:solidFill>
                <a:latin typeface="Times New Roman" pitchFamily="18" charset="0"/>
                <a:cs typeface="Times New Roman" pitchFamily="18" charset="0"/>
              </a:rPr>
              <a:t>na</a:t>
            </a:r>
            <a:r>
              <a:rPr lang="en-US" i="1" dirty="0" smtClean="0">
                <a:solidFill>
                  <a:srgbClr val="92D050"/>
                </a:solidFill>
                <a:latin typeface="Times New Roman" pitchFamily="18" charset="0"/>
                <a:cs typeface="Times New Roman" pitchFamily="18" charset="0"/>
              </a:rPr>
              <a:t> </a:t>
            </a:r>
            <a:r>
              <a:rPr lang="en-US" i="1" dirty="0" err="1" smtClean="0">
                <a:solidFill>
                  <a:srgbClr val="92D050"/>
                </a:solidFill>
                <a:latin typeface="Times New Roman" pitchFamily="18" charset="0"/>
                <a:cs typeface="Times New Roman" pitchFamily="18" charset="0"/>
              </a:rPr>
              <a:t>escolhas</a:t>
            </a:r>
            <a:r>
              <a:rPr lang="en-US" i="1" dirty="0" smtClean="0">
                <a:solidFill>
                  <a:srgbClr val="92D050"/>
                </a:solidFill>
                <a:latin typeface="Times New Roman" pitchFamily="18" charset="0"/>
                <a:cs typeface="Times New Roman" pitchFamily="18" charset="0"/>
              </a:rPr>
              <a:t> das </a:t>
            </a:r>
            <a:r>
              <a:rPr lang="en-US" i="1" dirty="0" err="1" smtClean="0">
                <a:solidFill>
                  <a:srgbClr val="92D050"/>
                </a:solidFill>
                <a:latin typeface="Times New Roman" pitchFamily="18" charset="0"/>
                <a:cs typeface="Times New Roman" pitchFamily="18" charset="0"/>
              </a:rPr>
              <a:t>ações</a:t>
            </a:r>
            <a:r>
              <a:rPr lang="en-US" i="1" dirty="0" smtClean="0">
                <a:solidFill>
                  <a:srgbClr val="92D050"/>
                </a:solidFill>
                <a:latin typeface="Times New Roman" pitchFamily="18" charset="0"/>
                <a:cs typeface="Times New Roman" pitchFamily="18" charset="0"/>
              </a:rPr>
              <a:t> </a:t>
            </a:r>
            <a:r>
              <a:rPr lang="en-US" i="1" dirty="0" err="1" smtClean="0">
                <a:solidFill>
                  <a:srgbClr val="92D050"/>
                </a:solidFill>
                <a:latin typeface="Times New Roman" pitchFamily="18" charset="0"/>
                <a:cs typeface="Times New Roman" pitchFamily="18" charset="0"/>
              </a:rPr>
              <a:t>que</a:t>
            </a:r>
            <a:r>
              <a:rPr lang="en-US" i="1" dirty="0" smtClean="0">
                <a:solidFill>
                  <a:srgbClr val="92D050"/>
                </a:solidFill>
                <a:latin typeface="Times New Roman" pitchFamily="18" charset="0"/>
                <a:cs typeface="Times New Roman" pitchFamily="18" charset="0"/>
              </a:rPr>
              <a:t> </a:t>
            </a:r>
            <a:r>
              <a:rPr lang="en-US" i="1" dirty="0" err="1" smtClean="0">
                <a:solidFill>
                  <a:srgbClr val="92D050"/>
                </a:solidFill>
                <a:latin typeface="Times New Roman" pitchFamily="18" charset="0"/>
                <a:cs typeface="Times New Roman" pitchFamily="18" charset="0"/>
              </a:rPr>
              <a:t>formarão</a:t>
            </a:r>
            <a:r>
              <a:rPr lang="en-US" i="1" dirty="0" smtClean="0">
                <a:solidFill>
                  <a:srgbClr val="92D050"/>
                </a:solidFill>
                <a:latin typeface="Times New Roman" pitchFamily="18" charset="0"/>
                <a:cs typeface="Times New Roman" pitchFamily="18" charset="0"/>
              </a:rPr>
              <a:t> o </a:t>
            </a:r>
            <a:r>
              <a:rPr lang="en-US" i="1" dirty="0" err="1" smtClean="0">
                <a:solidFill>
                  <a:srgbClr val="92D050"/>
                </a:solidFill>
                <a:latin typeface="Times New Roman" pitchFamily="18" charset="0"/>
                <a:cs typeface="Times New Roman" pitchFamily="18" charset="0"/>
              </a:rPr>
              <a:t>corpo</a:t>
            </a:r>
            <a:r>
              <a:rPr lang="en-US" i="1" dirty="0" smtClean="0">
                <a:solidFill>
                  <a:srgbClr val="92D050"/>
                </a:solidFill>
                <a:latin typeface="Times New Roman" pitchFamily="18" charset="0"/>
                <a:cs typeface="Times New Roman" pitchFamily="18" charset="0"/>
              </a:rPr>
              <a:t> de </a:t>
            </a:r>
            <a:r>
              <a:rPr lang="en-US" i="1" dirty="0" err="1" smtClean="0">
                <a:solidFill>
                  <a:srgbClr val="92D050"/>
                </a:solidFill>
                <a:latin typeface="Times New Roman" pitchFamily="18" charset="0"/>
                <a:cs typeface="Times New Roman" pitchFamily="18" charset="0"/>
              </a:rPr>
              <a:t>suas</a:t>
            </a:r>
            <a:r>
              <a:rPr lang="en-US" i="1" dirty="0" smtClean="0">
                <a:solidFill>
                  <a:srgbClr val="92D050"/>
                </a:solidFill>
                <a:latin typeface="Times New Roman" pitchFamily="18" charset="0"/>
                <a:cs typeface="Times New Roman" pitchFamily="18" charset="0"/>
              </a:rPr>
              <a:t> </a:t>
            </a:r>
            <a:r>
              <a:rPr lang="en-US" i="1" dirty="0" err="1" smtClean="0">
                <a:solidFill>
                  <a:srgbClr val="92D050"/>
                </a:solidFill>
                <a:latin typeface="Times New Roman" pitchFamily="18" charset="0"/>
                <a:cs typeface="Times New Roman" pitchFamily="18" charset="0"/>
              </a:rPr>
              <a:t>intenções</a:t>
            </a:r>
            <a:endParaRPr lang="pt-BR" dirty="0">
              <a:solidFill>
                <a:srgbClr val="92D050"/>
              </a:solidFill>
              <a:latin typeface="Times New Roman" pitchFamily="18" charset="0"/>
              <a:cs typeface="Times New Roman" pitchFamily="18" charset="0"/>
            </a:endParaRPr>
          </a:p>
        </p:txBody>
      </p:sp>
      <p:sp>
        <p:nvSpPr>
          <p:cNvPr id="8" name="Retângulo 7"/>
          <p:cNvSpPr/>
          <p:nvPr/>
        </p:nvSpPr>
        <p:spPr>
          <a:xfrm>
            <a:off x="285720" y="571480"/>
            <a:ext cx="8215370" cy="338554"/>
          </a:xfrm>
          <a:prstGeom prst="rect">
            <a:avLst/>
          </a:prstGeom>
        </p:spPr>
        <p:txBody>
          <a:bodyPr wrap="square">
            <a:spAutoFit/>
          </a:bodyPr>
          <a:lstStyle/>
          <a:p>
            <a:pPr marL="533400" indent="-533400">
              <a:lnSpc>
                <a:spcPct val="80000"/>
              </a:lnSpc>
              <a:buClr>
                <a:schemeClr val="bg1"/>
              </a:buClr>
              <a:buSzTx/>
            </a:pPr>
            <a:r>
              <a:rPr lang="en-US" sz="2000" i="1" dirty="0" smtClean="0">
                <a:solidFill>
                  <a:srgbClr val="92D050"/>
                </a:solidFill>
                <a:latin typeface="Times New Roman" pitchFamily="18" charset="0"/>
                <a:cs typeface="Times New Roman" pitchFamily="18" charset="0"/>
              </a:rPr>
              <a:t>O </a:t>
            </a:r>
            <a:r>
              <a:rPr lang="en-US" sz="2000" i="1" dirty="0" err="1" smtClean="0">
                <a:solidFill>
                  <a:srgbClr val="92D050"/>
                </a:solidFill>
                <a:latin typeface="Times New Roman" pitchFamily="18" charset="0"/>
                <a:cs typeface="Times New Roman" pitchFamily="18" charset="0"/>
              </a:rPr>
              <a:t>que</a:t>
            </a:r>
            <a:r>
              <a:rPr lang="en-US" sz="2000" i="1" dirty="0" smtClean="0">
                <a:solidFill>
                  <a:srgbClr val="92D050"/>
                </a:solidFill>
                <a:latin typeface="Times New Roman" pitchFamily="18" charset="0"/>
                <a:cs typeface="Times New Roman" pitchFamily="18" charset="0"/>
              </a:rPr>
              <a:t> </a:t>
            </a:r>
            <a:r>
              <a:rPr lang="en-US" sz="2000" i="1" dirty="0" err="1" smtClean="0">
                <a:solidFill>
                  <a:srgbClr val="92D050"/>
                </a:solidFill>
                <a:latin typeface="Times New Roman" pitchFamily="18" charset="0"/>
                <a:cs typeface="Times New Roman" pitchFamily="18" charset="0"/>
              </a:rPr>
              <a:t>separa</a:t>
            </a:r>
            <a:r>
              <a:rPr lang="en-US" sz="2000" i="1" dirty="0" smtClean="0">
                <a:solidFill>
                  <a:srgbClr val="92D050"/>
                </a:solidFill>
                <a:latin typeface="Times New Roman" pitchFamily="18" charset="0"/>
                <a:cs typeface="Times New Roman" pitchFamily="18" charset="0"/>
              </a:rPr>
              <a:t> </a:t>
            </a:r>
            <a:r>
              <a:rPr lang="en-US" sz="2000" i="1" dirty="0" err="1" smtClean="0">
                <a:solidFill>
                  <a:srgbClr val="92D050"/>
                </a:solidFill>
                <a:latin typeface="Times New Roman" pitchFamily="18" charset="0"/>
                <a:cs typeface="Times New Roman" pitchFamily="18" charset="0"/>
              </a:rPr>
              <a:t>os</a:t>
            </a:r>
            <a:r>
              <a:rPr lang="en-US" sz="2000" i="1" dirty="0" smtClean="0">
                <a:solidFill>
                  <a:srgbClr val="92D050"/>
                </a:solidFill>
                <a:latin typeface="Times New Roman" pitchFamily="18" charset="0"/>
                <a:cs typeface="Times New Roman" pitchFamily="18" charset="0"/>
              </a:rPr>
              <a:t> </a:t>
            </a:r>
            <a:r>
              <a:rPr lang="en-US" sz="2000" i="1" dirty="0" err="1" smtClean="0">
                <a:solidFill>
                  <a:srgbClr val="92D050"/>
                </a:solidFill>
                <a:latin typeface="Times New Roman" pitchFamily="18" charset="0"/>
                <a:cs typeface="Times New Roman" pitchFamily="18" charset="0"/>
              </a:rPr>
              <a:t>homens</a:t>
            </a:r>
            <a:r>
              <a:rPr lang="en-US" sz="2000" i="1" dirty="0" smtClean="0">
                <a:solidFill>
                  <a:srgbClr val="92D050"/>
                </a:solidFill>
                <a:latin typeface="Times New Roman" pitchFamily="18" charset="0"/>
                <a:cs typeface="Times New Roman" pitchFamily="18" charset="0"/>
              </a:rPr>
              <a:t> dos </a:t>
            </a:r>
            <a:r>
              <a:rPr lang="en-US" sz="2000" i="1" dirty="0" err="1" smtClean="0">
                <a:solidFill>
                  <a:srgbClr val="92D050"/>
                </a:solidFill>
                <a:latin typeface="Times New Roman" pitchFamily="18" charset="0"/>
                <a:cs typeface="Times New Roman" pitchFamily="18" charset="0"/>
              </a:rPr>
              <a:t>animais</a:t>
            </a:r>
            <a:r>
              <a:rPr lang="en-US" sz="2000" i="1" dirty="0" smtClean="0">
                <a:solidFill>
                  <a:srgbClr val="92D050"/>
                </a:solidFill>
                <a:latin typeface="Times New Roman" pitchFamily="18" charset="0"/>
                <a:cs typeface="Times New Roman" pitchFamily="18" charset="0"/>
              </a:rPr>
              <a:t>, é a </a:t>
            </a:r>
            <a:r>
              <a:rPr lang="en-US" sz="2000" i="1" dirty="0" err="1" smtClean="0">
                <a:solidFill>
                  <a:srgbClr val="92D050"/>
                </a:solidFill>
                <a:latin typeface="Times New Roman" pitchFamily="18" charset="0"/>
                <a:cs typeface="Times New Roman" pitchFamily="18" charset="0"/>
              </a:rPr>
              <a:t>capacidade</a:t>
            </a:r>
            <a:r>
              <a:rPr lang="en-US" sz="2000" i="1" dirty="0" smtClean="0">
                <a:solidFill>
                  <a:srgbClr val="92D050"/>
                </a:solidFill>
                <a:latin typeface="Times New Roman" pitchFamily="18" charset="0"/>
                <a:cs typeface="Times New Roman" pitchFamily="18" charset="0"/>
              </a:rPr>
              <a:t> de </a:t>
            </a:r>
            <a:r>
              <a:rPr lang="en-US" sz="2000" i="1" dirty="0" err="1" smtClean="0">
                <a:solidFill>
                  <a:srgbClr val="92D050"/>
                </a:solidFill>
                <a:latin typeface="Times New Roman" pitchFamily="18" charset="0"/>
                <a:cs typeface="Times New Roman" pitchFamily="18" charset="0"/>
              </a:rPr>
              <a:t>pensar</a:t>
            </a:r>
            <a:r>
              <a:rPr lang="en-US" sz="2000" i="1" dirty="0" smtClean="0">
                <a:solidFill>
                  <a:srgbClr val="92D050"/>
                </a:solidFill>
                <a:latin typeface="Times New Roman" pitchFamily="18" charset="0"/>
                <a:cs typeface="Times New Roman" pitchFamily="18" charset="0"/>
              </a:rPr>
              <a:t> e </a:t>
            </a:r>
            <a:r>
              <a:rPr lang="en-US" sz="2000" i="1" dirty="0" err="1" smtClean="0">
                <a:solidFill>
                  <a:srgbClr val="92D050"/>
                </a:solidFill>
                <a:latin typeface="Times New Roman" pitchFamily="18" charset="0"/>
                <a:cs typeface="Times New Roman" pitchFamily="18" charset="0"/>
              </a:rPr>
              <a:t>raciocinar</a:t>
            </a:r>
            <a:r>
              <a:rPr lang="en-US" sz="2000" i="1" dirty="0" smtClean="0">
                <a:solidFill>
                  <a:srgbClr val="92D050"/>
                </a:solidFill>
                <a:latin typeface="Times New Roman" pitchFamily="18" charset="0"/>
                <a:cs typeface="Times New Roman" pitchFamily="18" charset="0"/>
              </a:rPr>
              <a:t>. </a:t>
            </a:r>
            <a:endParaRPr lang="en-US" sz="2000" i="1" dirty="0">
              <a:solidFill>
                <a:srgbClr val="92D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571472" y="559338"/>
            <a:ext cx="7358114" cy="1015663"/>
          </a:xfrm>
          <a:prstGeom prst="rect">
            <a:avLst/>
          </a:prstGeom>
          <a:noFill/>
        </p:spPr>
        <p:txBody>
          <a:bodyPr wrap="square" rtlCol="0">
            <a:spAutoFit/>
          </a:bodyPr>
          <a:lstStyle/>
          <a:p>
            <a:r>
              <a:rPr lang="pt-BR" sz="2000" b="1" dirty="0" smtClean="0">
                <a:solidFill>
                  <a:schemeClr val="bg1"/>
                </a:solidFill>
              </a:rPr>
              <a:t>Um líder pode surgir em qualquer posição hierárquica.</a:t>
            </a:r>
          </a:p>
          <a:p>
            <a:endParaRPr lang="pt-BR" sz="2000" b="1" dirty="0" smtClean="0">
              <a:solidFill>
                <a:schemeClr val="bg1"/>
              </a:solidFill>
            </a:endParaRPr>
          </a:p>
          <a:p>
            <a:r>
              <a:rPr lang="pt-BR" sz="2000" b="1" dirty="0" smtClean="0">
                <a:solidFill>
                  <a:schemeClr val="bg1"/>
                </a:solidFill>
              </a:rPr>
              <a:t>Basta apenas apresentar comportamento diferenciado...</a:t>
            </a:r>
            <a:endParaRPr lang="pt-BR" sz="2000" b="1" dirty="0">
              <a:solidFill>
                <a:schemeClr val="bg1"/>
              </a:solidFill>
            </a:endParaRPr>
          </a:p>
        </p:txBody>
      </p:sp>
      <p:sp>
        <p:nvSpPr>
          <p:cNvPr id="5" name="CaixaDeTexto 4"/>
          <p:cNvSpPr txBox="1"/>
          <p:nvPr/>
        </p:nvSpPr>
        <p:spPr>
          <a:xfrm>
            <a:off x="428628" y="1857926"/>
            <a:ext cx="8358214" cy="3785652"/>
          </a:xfrm>
          <a:prstGeom prst="rect">
            <a:avLst/>
          </a:prstGeom>
          <a:noFill/>
        </p:spPr>
        <p:txBody>
          <a:bodyPr wrap="square" rtlCol="0">
            <a:spAutoFit/>
          </a:bodyPr>
          <a:lstStyle/>
          <a:p>
            <a:pPr lvl="0">
              <a:buClr>
                <a:srgbClr val="92D050"/>
              </a:buClr>
              <a:buFont typeface="Wingdings" pitchFamily="2" charset="2"/>
              <a:buChar char="v"/>
            </a:pPr>
            <a:r>
              <a:rPr lang="pt-BR" sz="2000" dirty="0" smtClean="0"/>
              <a:t>  Age com senso de urgência;</a:t>
            </a:r>
          </a:p>
          <a:p>
            <a:pPr lvl="0">
              <a:buClr>
                <a:srgbClr val="92D050"/>
              </a:buClr>
              <a:buFont typeface="Wingdings" pitchFamily="2" charset="2"/>
              <a:buChar char="v"/>
            </a:pPr>
            <a:r>
              <a:rPr lang="pt-BR" sz="2000" dirty="0" smtClean="0"/>
              <a:t>  Encoraja a colaboração entre departamentos;</a:t>
            </a:r>
          </a:p>
          <a:p>
            <a:pPr>
              <a:buClr>
                <a:srgbClr val="92D050"/>
              </a:buClr>
              <a:buFont typeface="Wingdings" pitchFamily="2" charset="2"/>
              <a:buChar char="v"/>
            </a:pPr>
            <a:r>
              <a:rPr lang="pt-BR" sz="2000" dirty="0" smtClean="0"/>
              <a:t>  Cria novas idéias e processo;</a:t>
            </a:r>
          </a:p>
          <a:p>
            <a:pPr>
              <a:buClr>
                <a:srgbClr val="92D050"/>
              </a:buClr>
              <a:buFont typeface="Wingdings" pitchFamily="2" charset="2"/>
              <a:buChar char="v"/>
            </a:pPr>
            <a:r>
              <a:rPr lang="pt-BR" sz="2000" dirty="0" smtClean="0"/>
              <a:t>  Abraça as mudanças;</a:t>
            </a:r>
          </a:p>
          <a:p>
            <a:pPr lvl="0">
              <a:buClr>
                <a:srgbClr val="92D050"/>
              </a:buClr>
              <a:buFont typeface="Wingdings" pitchFamily="2" charset="2"/>
              <a:buChar char="v"/>
            </a:pPr>
            <a:r>
              <a:rPr lang="pt-BR" sz="2000" dirty="0" smtClean="0"/>
              <a:t>  É pró-ativo; </a:t>
            </a:r>
          </a:p>
          <a:p>
            <a:pPr lvl="0">
              <a:buClr>
                <a:srgbClr val="92D050"/>
              </a:buClr>
              <a:buFont typeface="Wingdings" pitchFamily="2" charset="2"/>
              <a:buChar char="v"/>
            </a:pPr>
            <a:r>
              <a:rPr lang="pt-BR" sz="2000" dirty="0" smtClean="0"/>
              <a:t>  Compartilha seu ponto de vista e opiniões;</a:t>
            </a:r>
          </a:p>
          <a:p>
            <a:pPr lvl="0">
              <a:buClr>
                <a:srgbClr val="92D050"/>
              </a:buClr>
              <a:buFont typeface="Wingdings" pitchFamily="2" charset="2"/>
              <a:buChar char="v"/>
            </a:pPr>
            <a:r>
              <a:rPr lang="pt-BR" sz="2000" dirty="0" smtClean="0"/>
              <a:t>  Encoraja a livre troca de informações e opiniões;</a:t>
            </a:r>
          </a:p>
          <a:p>
            <a:pPr lvl="0">
              <a:buClr>
                <a:srgbClr val="92D050"/>
              </a:buClr>
              <a:buFont typeface="Wingdings" pitchFamily="2" charset="2"/>
              <a:buChar char="v"/>
            </a:pPr>
            <a:r>
              <a:rPr lang="pt-BR" sz="2000" dirty="0" smtClean="0"/>
              <a:t>  Está sempre pronto a solicitar ajuda e a ajudar os outros;</a:t>
            </a:r>
          </a:p>
          <a:p>
            <a:pPr>
              <a:buClr>
                <a:srgbClr val="92D050"/>
              </a:buClr>
              <a:buFont typeface="Wingdings" pitchFamily="2" charset="2"/>
              <a:buChar char="v"/>
            </a:pPr>
            <a:r>
              <a:rPr lang="pt-BR" sz="2000" dirty="0" smtClean="0"/>
              <a:t>  Respeita opiniões e demonstra sensibilidade às diferenças culturais;</a:t>
            </a:r>
          </a:p>
          <a:p>
            <a:pPr>
              <a:buClr>
                <a:srgbClr val="92D050"/>
              </a:buClr>
              <a:buFont typeface="Wingdings" pitchFamily="2" charset="2"/>
              <a:buChar char="v"/>
            </a:pPr>
            <a:r>
              <a:rPr lang="pt-BR" sz="2000" dirty="0" smtClean="0"/>
              <a:t>  Não age como vítima;</a:t>
            </a:r>
          </a:p>
          <a:p>
            <a:pPr>
              <a:buClr>
                <a:srgbClr val="92D050"/>
              </a:buClr>
              <a:buFont typeface="Wingdings" pitchFamily="2" charset="2"/>
              <a:buChar char="v"/>
            </a:pPr>
            <a:r>
              <a:rPr lang="pt-BR" sz="2000" dirty="0" smtClean="0"/>
              <a:t>  Conhece as contribuições;</a:t>
            </a:r>
          </a:p>
          <a:p>
            <a:pPr>
              <a:buClr>
                <a:srgbClr val="92D050"/>
              </a:buClr>
              <a:buFont typeface="Wingdings" pitchFamily="2" charset="2"/>
              <a:buChar char="v"/>
            </a:pPr>
            <a:r>
              <a:rPr lang="pt-BR" sz="2000" dirty="0" smtClean="0"/>
              <a:t>  Dá créditos;</a:t>
            </a:r>
            <a:endParaRPr lang="pt-BR" sz="2000" dirty="0"/>
          </a:p>
        </p:txBody>
      </p:sp>
      <p:sp>
        <p:nvSpPr>
          <p:cNvPr id="6" name="Retângulo 5"/>
          <p:cNvSpPr/>
          <p:nvPr/>
        </p:nvSpPr>
        <p:spPr>
          <a:xfrm>
            <a:off x="2571736" y="5786454"/>
            <a:ext cx="6072230" cy="707886"/>
          </a:xfrm>
          <a:prstGeom prst="rect">
            <a:avLst/>
          </a:prstGeom>
        </p:spPr>
        <p:txBody>
          <a:bodyPr wrap="square">
            <a:spAutoFit/>
          </a:bodyPr>
          <a:lstStyle/>
          <a:p>
            <a:pPr marL="457200" indent="-457200" algn="just"/>
            <a:r>
              <a:rPr lang="pt-BR" sz="2000" i="1" dirty="0" smtClean="0">
                <a:solidFill>
                  <a:srgbClr val="92D050"/>
                </a:solidFill>
                <a:latin typeface="Times New Roman" pitchFamily="18" charset="0"/>
                <a:cs typeface="Times New Roman" pitchFamily="18" charset="0"/>
              </a:rPr>
              <a:t>		A marca de um líder é que ele sabe identificar e atender as necessidades de suas pessoas.</a:t>
            </a:r>
            <a:r>
              <a:rPr lang="en-US" sz="2000" dirty="0" smtClean="0">
                <a:solidFill>
                  <a:srgbClr val="92D050"/>
                </a:solidFill>
                <a:latin typeface="Times New Roman" pitchFamily="18" charset="0"/>
                <a:cs typeface="Times New Roman" pitchFamily="18" charset="0"/>
              </a:rPr>
              <a:t> </a:t>
            </a:r>
            <a:endParaRPr lang="en-US" sz="2000" dirty="0">
              <a:solidFill>
                <a:srgbClr val="92D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500034" y="571480"/>
            <a:ext cx="650085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Os líderes tocam o coração antes de pedir ajuda</a:t>
            </a:r>
            <a:endParaRPr kumimoji="0" lang="pt-BR" sz="2000" b="0" i="0" u="none" strike="noStrike" cap="none" normalizeH="0" baseline="0" dirty="0" smtClean="0">
              <a:ln>
                <a:noFill/>
              </a:ln>
              <a:solidFill>
                <a:schemeClr val="bg1"/>
              </a:solidFill>
              <a:effectLst/>
              <a:latin typeface="Arial" pitchFamily="34" charset="0"/>
            </a:endParaRPr>
          </a:p>
        </p:txBody>
      </p:sp>
      <p:sp>
        <p:nvSpPr>
          <p:cNvPr id="5" name="Retângulo 4"/>
          <p:cNvSpPr/>
          <p:nvPr/>
        </p:nvSpPr>
        <p:spPr>
          <a:xfrm>
            <a:off x="714348" y="1406712"/>
            <a:ext cx="7715304" cy="707886"/>
          </a:xfrm>
          <a:prstGeom prst="rect">
            <a:avLst/>
          </a:prstGeom>
        </p:spPr>
        <p:txBody>
          <a:bodyPr wrap="square">
            <a:spAutoFit/>
          </a:bodyPr>
          <a:lstStyle/>
          <a:p>
            <a:pPr>
              <a:buClr>
                <a:srgbClr val="92D050"/>
              </a:buClr>
              <a:buFont typeface="Wingdings" pitchFamily="2" charset="2"/>
              <a:buChar char="Ø"/>
            </a:pPr>
            <a:r>
              <a:rPr lang="pt-BR" sz="2000" dirty="0" smtClean="0"/>
              <a:t>   Quanto mais forte a relação e a ligação entre as pessoas, maior será a probabilidade de o subordinado querer ajudar o líder. </a:t>
            </a:r>
            <a:endParaRPr lang="pt-BR" sz="2000" dirty="0"/>
          </a:p>
        </p:txBody>
      </p:sp>
      <p:sp>
        <p:nvSpPr>
          <p:cNvPr id="6146" name="Rectangle 2"/>
          <p:cNvSpPr>
            <a:spLocks noChangeArrowheads="1"/>
          </p:cNvSpPr>
          <p:nvPr/>
        </p:nvSpPr>
        <p:spPr bwMode="auto">
          <a:xfrm>
            <a:off x="714380" y="3633148"/>
            <a:ext cx="750095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É tarefa do líder estabelecer os primeiros contatos com as pessoas. Nunca deixe de cultivar relacionamentos com as pessoas antes de pedir que elas o sigam.</a:t>
            </a:r>
          </a:p>
          <a:p>
            <a:pPr marL="0" marR="0" lvl="0" indent="0" algn="just" defTabSz="914400" rtl="0" eaLnBrk="0" fontAlgn="base" latinLnBrk="0" hangingPunct="0">
              <a:lnSpc>
                <a:spcPct val="100000"/>
              </a:lnSpc>
              <a:spcBef>
                <a:spcPct val="0"/>
              </a:spcBef>
              <a:spcAft>
                <a:spcPct val="0"/>
              </a:spcAft>
              <a:buClr>
                <a:srgbClr val="92D050"/>
              </a:buClr>
              <a:buSzTx/>
              <a:tabLst/>
            </a:pP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rgbClr val="92D050"/>
              </a:buClr>
              <a:buSzTx/>
              <a:buFont typeface="Wingdings" pitchFamily="2" charset="2"/>
              <a:buChar char="Ø"/>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As pessoas não se preocupam com o quanto você sabe até que saibam o quanto você se preocupa com elas.</a:t>
            </a:r>
            <a:endParaRPr kumimoji="0" lang="pt-BR" sz="2000" b="0" i="0" u="none" strike="noStrike" cap="none" normalizeH="0" baseline="0" dirty="0" smtClean="0">
              <a:ln>
                <a:noFill/>
              </a:ln>
              <a:solidFill>
                <a:schemeClr val="tx1"/>
              </a:solidFill>
              <a:effectLst/>
              <a:latin typeface="Arial" pitchFamily="34" charset="0"/>
            </a:endParaRPr>
          </a:p>
        </p:txBody>
      </p:sp>
      <p:sp>
        <p:nvSpPr>
          <p:cNvPr id="7" name="Retângulo 6"/>
          <p:cNvSpPr/>
          <p:nvPr/>
        </p:nvSpPr>
        <p:spPr>
          <a:xfrm>
            <a:off x="714348" y="2192530"/>
            <a:ext cx="7572428" cy="1323439"/>
          </a:xfrm>
          <a:prstGeom prst="rect">
            <a:avLst/>
          </a:prstGeom>
        </p:spPr>
        <p:txBody>
          <a:bodyPr wrap="square">
            <a:spAutoFit/>
          </a:bodyPr>
          <a:lstStyle/>
          <a:p>
            <a:pPr lvl="0" algn="just" fontAlgn="base">
              <a:spcBef>
                <a:spcPct val="0"/>
              </a:spcBef>
              <a:spcAft>
                <a:spcPct val="0"/>
              </a:spcAft>
              <a:buClr>
                <a:srgbClr val="92D050"/>
              </a:buClr>
              <a:buFont typeface="Wingdings" pitchFamily="2" charset="2"/>
              <a:buChar char="Ø"/>
            </a:pPr>
            <a:r>
              <a:rPr lang="pt-BR" sz="2000" dirty="0" smtClean="0">
                <a:latin typeface="Arial" pitchFamily="34" charset="0"/>
                <a:ea typeface="Times New Roman" pitchFamily="18" charset="0"/>
                <a:cs typeface="Arial" pitchFamily="34" charset="0"/>
              </a:rPr>
              <a:t>  Há líderes competentes que diante de um pelotão, só vêem um pelotão. Mas os grandes líderes, diante de um pelotão, enxergam 44 pessoas distintas, cada qual com suas aspirações, cada qual querendo viver, cada qual querendo ser bom.</a:t>
            </a:r>
            <a:endParaRPr lang="pt-BR" sz="2000" dirty="0" smtClean="0">
              <a:latin typeface="Arial" pitchFamily="34" charset="0"/>
            </a:endParaRPr>
          </a:p>
        </p:txBody>
      </p:sp>
      <p:sp>
        <p:nvSpPr>
          <p:cNvPr id="6147" name="Rectangle 3"/>
          <p:cNvSpPr>
            <a:spLocks noChangeArrowheads="1"/>
          </p:cNvSpPr>
          <p:nvPr/>
        </p:nvSpPr>
        <p:spPr bwMode="auto">
          <a:xfrm>
            <a:off x="2500298" y="5997379"/>
            <a:ext cx="628654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1" u="none" strike="noStrike" cap="none" normalizeH="0" baseline="0" dirty="0" smtClean="0">
                <a:ln>
                  <a:noFill/>
                </a:ln>
                <a:solidFill>
                  <a:srgbClr val="92D050"/>
                </a:solidFill>
                <a:effectLst/>
                <a:latin typeface="Times New Roman" pitchFamily="18" charset="0"/>
                <a:ea typeface="Times New Roman" pitchFamily="18" charset="0"/>
                <a:cs typeface="Times New Roman" pitchFamily="18" charset="0"/>
              </a:rPr>
              <a:t>	Os campeões não se tornam campeões no ringue – ali são meramente reconhecidos.”      (Autor desconhecido)</a:t>
            </a:r>
            <a:endParaRPr kumimoji="0" lang="pt-BR" sz="2000" b="0" i="1" u="none" strike="noStrike" cap="none" normalizeH="0" baseline="0" dirty="0" smtClean="0">
              <a:ln>
                <a:noFill/>
              </a:ln>
              <a:solidFill>
                <a:srgbClr val="92D050"/>
              </a:solidFill>
              <a:effectLst/>
              <a:latin typeface="Times New Roman" pitchFamily="18" charset="0"/>
              <a:cs typeface="Times New Roman" pitchFamily="18" charset="0"/>
            </a:endParaRPr>
          </a:p>
        </p:txBody>
      </p:sp>
      <p:sp>
        <p:nvSpPr>
          <p:cNvPr id="8" name="CaixaDeTexto 7">
            <a:hlinkClick r:id="rId2" action="ppaction://hlinkfile"/>
          </p:cNvPr>
          <p:cNvSpPr txBox="1"/>
          <p:nvPr/>
        </p:nvSpPr>
        <p:spPr>
          <a:xfrm>
            <a:off x="428596" y="6072206"/>
            <a:ext cx="1357322" cy="369332"/>
          </a:xfrm>
          <a:prstGeom prst="rect">
            <a:avLst/>
          </a:prstGeom>
          <a:noFill/>
        </p:spPr>
        <p:txBody>
          <a:bodyPr wrap="square" rtlCol="0">
            <a:spAutoFit/>
          </a:bodyPr>
          <a:lstStyle/>
          <a:p>
            <a:pPr algn="ctr"/>
            <a:r>
              <a:rPr lang="pt-BR" b="1" i="1" dirty="0" smtClean="0">
                <a:solidFill>
                  <a:srgbClr val="FFC000"/>
                </a:solidFill>
                <a:hlinkClick r:id="rId3" action="ppaction://hlinkfile"/>
              </a:rPr>
              <a:t>Ver</a:t>
            </a:r>
            <a:endParaRPr lang="pt-BR" b="1" i="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85720" y="357166"/>
            <a:ext cx="7143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1" u="none" strike="noStrike" cap="none" normalizeH="0" baseline="0" dirty="0" smtClean="0">
                <a:ln>
                  <a:noFill/>
                </a:ln>
                <a:solidFill>
                  <a:schemeClr val="bg1"/>
                </a:solidFill>
                <a:effectLst/>
                <a:ea typeface="Times New Roman" pitchFamily="18" charset="0"/>
                <a:cs typeface="Times New Roman" pitchFamily="18" charset="0"/>
              </a:rPr>
              <a:t>O potencial de um líder é determinado pelas pessoas mais próximas dele</a:t>
            </a:r>
            <a:endParaRPr kumimoji="0" lang="pt-BR" sz="2000" b="1" i="0" u="none" strike="noStrike" cap="none" normalizeH="0" baseline="0" dirty="0" smtClean="0">
              <a:ln>
                <a:noFill/>
              </a:ln>
              <a:solidFill>
                <a:schemeClr val="bg1"/>
              </a:solidFill>
              <a:effectLst/>
              <a:cs typeface="Times New Roman" pitchFamily="18" charset="0"/>
            </a:endParaRPr>
          </a:p>
        </p:txBody>
      </p:sp>
      <p:sp>
        <p:nvSpPr>
          <p:cNvPr id="5" name="Retângulo 4"/>
          <p:cNvSpPr/>
          <p:nvPr/>
        </p:nvSpPr>
        <p:spPr>
          <a:xfrm>
            <a:off x="500034" y="1571612"/>
            <a:ext cx="8001056" cy="1938992"/>
          </a:xfrm>
          <a:prstGeom prst="rect">
            <a:avLst/>
          </a:prstGeom>
        </p:spPr>
        <p:txBody>
          <a:bodyPr wrap="square">
            <a:spAutoFit/>
          </a:bodyPr>
          <a:lstStyle/>
          <a:p>
            <a:pPr algn="just"/>
            <a:r>
              <a:rPr lang="pt-BR" sz="2000" dirty="0" smtClean="0"/>
              <a:t>Se as pessoas são fortes, o líder pode realizar grandes coisas. Se forem fracas nada acontece. Essa é a </a:t>
            </a:r>
            <a:r>
              <a:rPr lang="pt-BR" sz="2000" dirty="0" smtClean="0">
                <a:solidFill>
                  <a:srgbClr val="FFC000"/>
                </a:solidFill>
              </a:rPr>
              <a:t>lei do Círculo Íntimo</a:t>
            </a:r>
            <a:r>
              <a:rPr lang="pt-BR" sz="2000" dirty="0" smtClean="0"/>
              <a:t>.</a:t>
            </a:r>
          </a:p>
          <a:p>
            <a:pPr algn="just"/>
            <a:endParaRPr lang="pt-BR" sz="2000" dirty="0" smtClean="0"/>
          </a:p>
          <a:p>
            <a:pPr algn="just"/>
            <a:r>
              <a:rPr lang="pt-BR" sz="2000" dirty="0" smtClean="0"/>
              <a:t>O líder encontra grandeza no grupo, e ajuda os membros a encontrá-la em si mesmos. Pense em qualquer líder altamente eficaz, e achará alguém que se cercou de um forte círculo íntimo. </a:t>
            </a:r>
            <a:endParaRPr lang="pt-BR" sz="2000" dirty="0"/>
          </a:p>
        </p:txBody>
      </p:sp>
      <p:sp>
        <p:nvSpPr>
          <p:cNvPr id="5122" name="Rectangle 2"/>
          <p:cNvSpPr>
            <a:spLocks noChangeArrowheads="1"/>
          </p:cNvSpPr>
          <p:nvPr/>
        </p:nvSpPr>
        <p:spPr bwMode="auto">
          <a:xfrm>
            <a:off x="428596" y="3682561"/>
            <a:ext cx="807249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Há 3 grupos dentro de uma organização: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
                <a:schemeClr val="bg1"/>
              </a:buClr>
              <a:buSzTx/>
              <a:buFontTx/>
              <a:buAutoNum type="arabicPeriod"/>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aqueles que aceitam quase imediatamente a idéia e progridem com ela</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
                <a:schemeClr val="bg1"/>
              </a:buClr>
              <a:buSzTx/>
              <a:buFontTx/>
              <a:buAutoNum type="arabicPeriod"/>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os céticos, que não sabem ao certo o que fazer com ela</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
                <a:schemeClr val="bg1"/>
              </a:buClr>
              <a:buSzTx/>
              <a:buFontTx/>
              <a:buAutoNum type="arabicPeriod"/>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aqueles que encaram negativamente, esperando que desapareça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pitchFamily="34" charset="0"/>
            </a:endParaRPr>
          </a:p>
        </p:txBody>
      </p:sp>
      <p:sp>
        <p:nvSpPr>
          <p:cNvPr id="5123" name="Rectangle 3"/>
          <p:cNvSpPr>
            <a:spLocks noChangeArrowheads="1"/>
          </p:cNvSpPr>
          <p:nvPr/>
        </p:nvSpPr>
        <p:spPr bwMode="auto">
          <a:xfrm>
            <a:off x="1571604" y="5929330"/>
            <a:ext cx="7143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t-BR" sz="2000" b="0" i="1" u="none" strike="noStrike" cap="none" normalizeH="0" baseline="0" dirty="0" smtClean="0">
                <a:ln>
                  <a:noFill/>
                </a:ln>
                <a:solidFill>
                  <a:srgbClr val="92D050"/>
                </a:solidFill>
                <a:effectLst/>
                <a:latin typeface="Times New Roman" pitchFamily="18" charset="0"/>
                <a:ea typeface="Times New Roman" pitchFamily="18" charset="0"/>
                <a:cs typeface="Times New Roman" pitchFamily="18" charset="0"/>
              </a:rPr>
              <a:t>	"Somos o que repetidamente fazemos. A excelência, portanto, não é um feito, mas um hábito" (Aristóteles)</a:t>
            </a:r>
            <a:endParaRPr kumimoji="0" lang="pt-BR" sz="2000" b="0" i="1" u="none" strike="noStrike" cap="none" normalizeH="0" baseline="0" dirty="0" smtClean="0">
              <a:ln>
                <a:noFill/>
              </a:ln>
              <a:solidFill>
                <a:srgbClr val="92D050"/>
              </a:solidFill>
              <a:effectLst/>
              <a:latin typeface="Times New Roman" pitchFamily="18" charset="0"/>
              <a:cs typeface="Times New Roman" pitchFamily="18" charset="0"/>
            </a:endParaRPr>
          </a:p>
        </p:txBody>
      </p:sp>
      <p:sp>
        <p:nvSpPr>
          <p:cNvPr id="6" name="CaixaDeTexto 5">
            <a:hlinkClick r:id="rId2" action="ppaction://hlinkfile"/>
          </p:cNvPr>
          <p:cNvSpPr txBox="1"/>
          <p:nvPr/>
        </p:nvSpPr>
        <p:spPr>
          <a:xfrm>
            <a:off x="8001024" y="6357958"/>
            <a:ext cx="928694" cy="369332"/>
          </a:xfrm>
          <a:prstGeom prst="rect">
            <a:avLst/>
          </a:prstGeom>
          <a:noFill/>
        </p:spPr>
        <p:txBody>
          <a:bodyPr wrap="square" rtlCol="0">
            <a:spAutoFit/>
          </a:bodyPr>
          <a:lstStyle/>
          <a:p>
            <a:r>
              <a:rPr lang="pt-BR" dirty="0" smtClean="0">
                <a:solidFill>
                  <a:srgbClr val="FFC000"/>
                </a:solidFill>
                <a:hlinkClick r:id="rId2" action="ppaction://hlinkfile"/>
              </a:rPr>
              <a:t>Ver</a:t>
            </a:r>
            <a:endParaRPr lang="pt-BR"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7158" y="357166"/>
            <a:ext cx="5786478" cy="400110"/>
          </a:xfrm>
          <a:prstGeom prst="rect">
            <a:avLst/>
          </a:prstGeom>
        </p:spPr>
        <p:txBody>
          <a:bodyPr wrap="square">
            <a:spAutoFit/>
          </a:bodyPr>
          <a:lstStyle/>
          <a:p>
            <a:r>
              <a:rPr lang="pt-BR" sz="2000" b="1" i="1" dirty="0" smtClean="0">
                <a:solidFill>
                  <a:schemeClr val="bg1"/>
                </a:solidFill>
              </a:rPr>
              <a:t>Liderança se cultiva dia-a-dia, não só num dia</a:t>
            </a:r>
            <a:endParaRPr lang="pt-BR" sz="2000" dirty="0">
              <a:solidFill>
                <a:schemeClr val="bg1"/>
              </a:solidFill>
            </a:endParaRPr>
          </a:p>
        </p:txBody>
      </p:sp>
      <p:sp>
        <p:nvSpPr>
          <p:cNvPr id="3" name="Retângulo 2"/>
          <p:cNvSpPr/>
          <p:nvPr/>
        </p:nvSpPr>
        <p:spPr>
          <a:xfrm>
            <a:off x="714348" y="1142984"/>
            <a:ext cx="7358114" cy="1323439"/>
          </a:xfrm>
          <a:prstGeom prst="rect">
            <a:avLst/>
          </a:prstGeom>
        </p:spPr>
        <p:txBody>
          <a:bodyPr wrap="square">
            <a:spAutoFit/>
          </a:bodyPr>
          <a:lstStyle/>
          <a:p>
            <a:pPr algn="just">
              <a:buClr>
                <a:srgbClr val="92D050"/>
              </a:buClr>
              <a:buFont typeface="Wingdings" pitchFamily="2" charset="2"/>
              <a:buChar char="Ø"/>
            </a:pPr>
            <a:r>
              <a:rPr lang="pt-BR" sz="2000" dirty="0" smtClean="0"/>
              <a:t>  É a sua capacidade de desenvolver e lapidar as suas habilidades que distingue os líderes dos seus seguidores. O segredo do nosso sucesso está nos compromissos diários. Líderes são aprendizes. </a:t>
            </a:r>
            <a:endParaRPr lang="pt-BR" sz="2000" dirty="0"/>
          </a:p>
        </p:txBody>
      </p:sp>
      <p:sp>
        <p:nvSpPr>
          <p:cNvPr id="5" name="Retângulo 4"/>
          <p:cNvSpPr/>
          <p:nvPr/>
        </p:nvSpPr>
        <p:spPr>
          <a:xfrm>
            <a:off x="428596" y="3657431"/>
            <a:ext cx="4143404" cy="1200329"/>
          </a:xfrm>
          <a:prstGeom prst="rect">
            <a:avLst/>
          </a:prstGeom>
        </p:spPr>
        <p:txBody>
          <a:bodyPr wrap="square">
            <a:spAutoFit/>
          </a:bodyPr>
          <a:lstStyle/>
          <a:p>
            <a:pPr marL="533400" indent="-533400" algn="just">
              <a:lnSpc>
                <a:spcPct val="90000"/>
              </a:lnSpc>
              <a:buClr>
                <a:schemeClr val="bg1"/>
              </a:buClr>
              <a:buSzTx/>
              <a:buFont typeface="Wingdings" pitchFamily="2" charset="2"/>
              <a:buChar char="ü"/>
            </a:pPr>
            <a:r>
              <a:rPr lang="en-US" sz="2000" b="1" i="1" dirty="0" err="1" smtClean="0">
                <a:solidFill>
                  <a:srgbClr val="92D050"/>
                </a:solidFill>
                <a:latin typeface="Times New Roman" pitchFamily="18" charset="0"/>
                <a:cs typeface="Times New Roman" pitchFamily="18" charset="0"/>
              </a:rPr>
              <a:t>Inconsciente</a:t>
            </a:r>
            <a:r>
              <a:rPr lang="en-US" sz="2000" b="1" i="1" dirty="0" smtClean="0">
                <a:solidFill>
                  <a:srgbClr val="92D050"/>
                </a:solidFill>
                <a:latin typeface="Times New Roman" pitchFamily="18" charset="0"/>
                <a:cs typeface="Times New Roman" pitchFamily="18" charset="0"/>
              </a:rPr>
              <a:t> e </a:t>
            </a:r>
            <a:r>
              <a:rPr lang="en-US" sz="2000" b="1" i="1" dirty="0" err="1" smtClean="0">
                <a:solidFill>
                  <a:srgbClr val="92D050"/>
                </a:solidFill>
                <a:latin typeface="Times New Roman" pitchFamily="18" charset="0"/>
                <a:cs typeface="Times New Roman" pitchFamily="18" charset="0"/>
              </a:rPr>
              <a:t>sem</a:t>
            </a:r>
            <a:r>
              <a:rPr lang="en-US" sz="2000" b="1" i="1" dirty="0" smtClean="0">
                <a:solidFill>
                  <a:srgbClr val="92D050"/>
                </a:solidFill>
                <a:latin typeface="Times New Roman" pitchFamily="18" charset="0"/>
                <a:cs typeface="Times New Roman" pitchFamily="18" charset="0"/>
              </a:rPr>
              <a:t> </a:t>
            </a:r>
            <a:r>
              <a:rPr lang="en-US" sz="2000" b="1" i="1" dirty="0" err="1" smtClean="0">
                <a:solidFill>
                  <a:srgbClr val="92D050"/>
                </a:solidFill>
                <a:latin typeface="Times New Roman" pitchFamily="18" charset="0"/>
                <a:cs typeface="Times New Roman" pitchFamily="18" charset="0"/>
              </a:rPr>
              <a:t>habilidade</a:t>
            </a:r>
            <a:endParaRPr lang="en-US" sz="2000" b="1" i="1" dirty="0" smtClean="0">
              <a:solidFill>
                <a:srgbClr val="92D050"/>
              </a:solidFill>
              <a:latin typeface="Times New Roman" pitchFamily="18" charset="0"/>
              <a:cs typeface="Times New Roman" pitchFamily="18" charset="0"/>
            </a:endParaRPr>
          </a:p>
          <a:p>
            <a:pPr marL="533400" indent="-533400" algn="just">
              <a:lnSpc>
                <a:spcPct val="90000"/>
              </a:lnSpc>
              <a:buClr>
                <a:schemeClr val="bg1"/>
              </a:buClr>
              <a:buSzTx/>
            </a:pPr>
            <a:endParaRPr lang="en-US" sz="2000" b="1" i="1" dirty="0" smtClean="0">
              <a:solidFill>
                <a:srgbClr val="92D050"/>
              </a:solidFill>
              <a:latin typeface="Times New Roman" pitchFamily="18" charset="0"/>
              <a:cs typeface="Times New Roman" pitchFamily="18" charset="0"/>
            </a:endParaRPr>
          </a:p>
          <a:p>
            <a:pPr marL="533400" indent="-533400" algn="just">
              <a:lnSpc>
                <a:spcPct val="90000"/>
              </a:lnSpc>
              <a:buClr>
                <a:schemeClr val="bg1"/>
              </a:buClr>
              <a:buSzTx/>
              <a:buFont typeface="Wingdings" pitchFamily="2" charset="2"/>
              <a:buChar char="ü"/>
            </a:pPr>
            <a:r>
              <a:rPr lang="en-US" sz="2000" b="1" i="1" dirty="0" err="1" smtClean="0">
                <a:solidFill>
                  <a:srgbClr val="92D050"/>
                </a:solidFill>
                <a:latin typeface="Times New Roman" pitchFamily="18" charset="0"/>
                <a:cs typeface="Times New Roman" pitchFamily="18" charset="0"/>
              </a:rPr>
              <a:t>Consciente</a:t>
            </a:r>
            <a:r>
              <a:rPr lang="en-US" sz="2000" b="1" i="1" dirty="0" smtClean="0">
                <a:solidFill>
                  <a:srgbClr val="92D050"/>
                </a:solidFill>
                <a:latin typeface="Times New Roman" pitchFamily="18" charset="0"/>
                <a:cs typeface="Times New Roman" pitchFamily="18" charset="0"/>
              </a:rPr>
              <a:t> e </a:t>
            </a:r>
            <a:r>
              <a:rPr lang="en-US" sz="2000" b="1" i="1" dirty="0" err="1" smtClean="0">
                <a:solidFill>
                  <a:srgbClr val="92D050"/>
                </a:solidFill>
                <a:latin typeface="Times New Roman" pitchFamily="18" charset="0"/>
                <a:cs typeface="Times New Roman" pitchFamily="18" charset="0"/>
              </a:rPr>
              <a:t>sem</a:t>
            </a:r>
            <a:r>
              <a:rPr lang="en-US" sz="2000" b="1" i="1" dirty="0" smtClean="0">
                <a:solidFill>
                  <a:srgbClr val="92D050"/>
                </a:solidFill>
                <a:latin typeface="Times New Roman" pitchFamily="18" charset="0"/>
                <a:cs typeface="Times New Roman" pitchFamily="18" charset="0"/>
              </a:rPr>
              <a:t> </a:t>
            </a:r>
            <a:r>
              <a:rPr lang="en-US" sz="2000" b="1" i="1" dirty="0" err="1" smtClean="0">
                <a:solidFill>
                  <a:srgbClr val="92D050"/>
                </a:solidFill>
                <a:latin typeface="Times New Roman" pitchFamily="18" charset="0"/>
                <a:cs typeface="Times New Roman" pitchFamily="18" charset="0"/>
              </a:rPr>
              <a:t>habilidade</a:t>
            </a:r>
            <a:endParaRPr lang="en-US" sz="2000" b="1" i="1" dirty="0" smtClean="0">
              <a:solidFill>
                <a:srgbClr val="92D050"/>
              </a:solidFill>
              <a:latin typeface="Times New Roman" pitchFamily="18" charset="0"/>
              <a:cs typeface="Times New Roman" pitchFamily="18" charset="0"/>
            </a:endParaRPr>
          </a:p>
          <a:p>
            <a:pPr marL="533400" indent="-533400" algn="just">
              <a:lnSpc>
                <a:spcPct val="90000"/>
              </a:lnSpc>
              <a:buClr>
                <a:schemeClr val="bg1"/>
              </a:buClr>
              <a:buSzTx/>
            </a:pPr>
            <a:endParaRPr lang="en-US" sz="2000" b="1" i="1" dirty="0" smtClean="0">
              <a:solidFill>
                <a:srgbClr val="92D050"/>
              </a:solidFill>
              <a:latin typeface="Times New Roman" pitchFamily="18" charset="0"/>
              <a:cs typeface="Times New Roman" pitchFamily="18" charset="0"/>
            </a:endParaRPr>
          </a:p>
        </p:txBody>
      </p:sp>
      <p:sp>
        <p:nvSpPr>
          <p:cNvPr id="6" name="Retângulo 5"/>
          <p:cNvSpPr/>
          <p:nvPr/>
        </p:nvSpPr>
        <p:spPr>
          <a:xfrm>
            <a:off x="500034" y="2928934"/>
            <a:ext cx="7429552" cy="400110"/>
          </a:xfrm>
          <a:prstGeom prst="rect">
            <a:avLst/>
          </a:prstGeom>
        </p:spPr>
        <p:txBody>
          <a:bodyPr wrap="square">
            <a:spAutoFit/>
          </a:bodyPr>
          <a:lstStyle/>
          <a:p>
            <a:r>
              <a:rPr lang="en-US" sz="2000" b="1" i="1" dirty="0" err="1" smtClean="0">
                <a:solidFill>
                  <a:schemeClr val="bg1"/>
                </a:solidFill>
                <a:latin typeface="Arial" charset="0"/>
              </a:rPr>
              <a:t>Estágios</a:t>
            </a:r>
            <a:r>
              <a:rPr lang="en-US" sz="2000" b="1" i="1" dirty="0" smtClean="0">
                <a:solidFill>
                  <a:schemeClr val="bg1"/>
                </a:solidFill>
                <a:latin typeface="Arial" charset="0"/>
              </a:rPr>
              <a:t> no </a:t>
            </a:r>
            <a:r>
              <a:rPr lang="en-US" sz="2000" b="1" i="1" dirty="0" err="1" smtClean="0">
                <a:solidFill>
                  <a:schemeClr val="bg1"/>
                </a:solidFill>
                <a:latin typeface="Arial" charset="0"/>
              </a:rPr>
              <a:t>aprendizado</a:t>
            </a:r>
            <a:r>
              <a:rPr lang="en-US" sz="2000" b="1" i="1" dirty="0" smtClean="0">
                <a:solidFill>
                  <a:schemeClr val="bg1"/>
                </a:solidFill>
                <a:latin typeface="Arial" charset="0"/>
              </a:rPr>
              <a:t> de novas </a:t>
            </a:r>
            <a:r>
              <a:rPr lang="en-US" sz="2000" b="1" i="1" dirty="0" err="1" smtClean="0">
                <a:solidFill>
                  <a:schemeClr val="bg1"/>
                </a:solidFill>
                <a:latin typeface="Arial" charset="0"/>
              </a:rPr>
              <a:t>habilidades</a:t>
            </a:r>
            <a:r>
              <a:rPr lang="en-US" sz="2000" b="1" i="1" dirty="0" smtClean="0">
                <a:solidFill>
                  <a:schemeClr val="bg1"/>
                </a:solidFill>
                <a:latin typeface="Arial" charset="0"/>
              </a:rPr>
              <a:t> de </a:t>
            </a:r>
            <a:r>
              <a:rPr lang="en-US" sz="2000" b="1" i="1" dirty="0" err="1" smtClean="0">
                <a:solidFill>
                  <a:schemeClr val="bg1"/>
                </a:solidFill>
                <a:latin typeface="Arial" charset="0"/>
              </a:rPr>
              <a:t>liderança</a:t>
            </a:r>
            <a:endParaRPr lang="pt-BR" sz="2000" i="1" dirty="0">
              <a:solidFill>
                <a:schemeClr val="bg1"/>
              </a:solidFill>
            </a:endParaRPr>
          </a:p>
        </p:txBody>
      </p:sp>
      <p:sp>
        <p:nvSpPr>
          <p:cNvPr id="1027" name="Rectangle 3"/>
          <p:cNvSpPr>
            <a:spLocks noChangeArrowheads="1"/>
          </p:cNvSpPr>
          <p:nvPr/>
        </p:nvSpPr>
        <p:spPr bwMode="auto">
          <a:xfrm>
            <a:off x="285720" y="5429264"/>
            <a:ext cx="864396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0" i="1" u="none" strike="noStrike" cap="none" normalizeH="0" baseline="0" dirty="0" smtClean="0">
                <a:ln>
                  <a:noFill/>
                </a:ln>
                <a:solidFill>
                  <a:srgbClr val="92D050"/>
                </a:solidFill>
                <a:effectLst/>
                <a:latin typeface="Times New Roman" pitchFamily="18" charset="0"/>
                <a:ea typeface="Times New Roman" pitchFamily="18" charset="0"/>
                <a:cs typeface="Times New Roman" pitchFamily="18" charset="0"/>
              </a:rPr>
              <a:t>	“Larry </a:t>
            </a:r>
            <a:r>
              <a:rPr kumimoji="0" lang="pt-BR" b="0" i="1" u="none" strike="noStrike" cap="none" normalizeH="0" baseline="0" dirty="0" err="1" smtClean="0">
                <a:ln>
                  <a:noFill/>
                </a:ln>
                <a:solidFill>
                  <a:srgbClr val="92D050"/>
                </a:solidFill>
                <a:effectLst/>
                <a:latin typeface="Times New Roman" pitchFamily="18" charset="0"/>
                <a:ea typeface="Times New Roman" pitchFamily="18" charset="0"/>
                <a:cs typeface="Times New Roman" pitchFamily="18" charset="0"/>
              </a:rPr>
              <a:t>Bird</a:t>
            </a:r>
            <a:r>
              <a:rPr kumimoji="0" lang="pt-BR" b="0" i="1" u="none" strike="noStrike" cap="none" normalizeH="0" baseline="0" dirty="0" smtClean="0">
                <a:ln>
                  <a:noFill/>
                </a:ln>
                <a:solidFill>
                  <a:srgbClr val="92D050"/>
                </a:solidFill>
                <a:effectLst/>
                <a:latin typeface="Times New Roman" pitchFamily="18" charset="0"/>
                <a:ea typeface="Times New Roman" pitchFamily="18" charset="0"/>
                <a:cs typeface="Times New Roman" pitchFamily="18" charset="0"/>
              </a:rPr>
              <a:t> se tornou um excelente arremessador de lances livres praticando 500 arremessos todos os dias de manhã antes de ir para a escola. Demóstenes, da antiga Grécia, se tornou um grande orador recitando versos com pedrinhas na boca.</a:t>
            </a:r>
            <a:endParaRPr kumimoji="0" lang="pt-BR" b="0" i="1" u="none" strike="noStrike" cap="none" normalizeH="0" baseline="0" dirty="0" smtClean="0">
              <a:ln>
                <a:noFill/>
              </a:ln>
              <a:solidFill>
                <a:srgbClr val="92D050"/>
              </a:solidFill>
              <a:effectLst/>
              <a:latin typeface="Times New Roman" pitchFamily="18" charset="0"/>
              <a:cs typeface="Times New Roman" pitchFamily="18" charset="0"/>
            </a:endParaRPr>
          </a:p>
        </p:txBody>
      </p:sp>
      <p:sp>
        <p:nvSpPr>
          <p:cNvPr id="8" name="Retângulo 7"/>
          <p:cNvSpPr/>
          <p:nvPr/>
        </p:nvSpPr>
        <p:spPr>
          <a:xfrm>
            <a:off x="4500594" y="3702351"/>
            <a:ext cx="4000496" cy="840230"/>
          </a:xfrm>
          <a:prstGeom prst="rect">
            <a:avLst/>
          </a:prstGeom>
        </p:spPr>
        <p:txBody>
          <a:bodyPr wrap="square">
            <a:spAutoFit/>
          </a:bodyPr>
          <a:lstStyle/>
          <a:p>
            <a:pPr marL="533400" indent="-533400" algn="just">
              <a:lnSpc>
                <a:spcPct val="90000"/>
              </a:lnSpc>
              <a:buClr>
                <a:schemeClr val="bg1"/>
              </a:buClr>
              <a:buSzTx/>
              <a:buFont typeface="Wingdings" pitchFamily="2" charset="2"/>
              <a:buChar char="ü"/>
            </a:pPr>
            <a:r>
              <a:rPr lang="en-US" b="1" i="1" dirty="0" err="1" smtClean="0">
                <a:solidFill>
                  <a:srgbClr val="92D050"/>
                </a:solidFill>
                <a:latin typeface="Times New Roman" pitchFamily="18" charset="0"/>
                <a:cs typeface="Times New Roman" pitchFamily="18" charset="0"/>
              </a:rPr>
              <a:t>Consciente</a:t>
            </a:r>
            <a:r>
              <a:rPr lang="en-US" b="1" i="1" dirty="0" smtClean="0">
                <a:solidFill>
                  <a:srgbClr val="92D050"/>
                </a:solidFill>
                <a:latin typeface="Times New Roman" pitchFamily="18" charset="0"/>
                <a:cs typeface="Times New Roman" pitchFamily="18" charset="0"/>
              </a:rPr>
              <a:t> e </a:t>
            </a:r>
            <a:r>
              <a:rPr lang="en-US" b="1" i="1" dirty="0" err="1" smtClean="0">
                <a:solidFill>
                  <a:srgbClr val="92D050"/>
                </a:solidFill>
                <a:latin typeface="Times New Roman" pitchFamily="18" charset="0"/>
                <a:cs typeface="Times New Roman" pitchFamily="18" charset="0"/>
              </a:rPr>
              <a:t>habilidoso</a:t>
            </a:r>
            <a:endParaRPr lang="en-US" b="1" i="1" dirty="0" smtClean="0">
              <a:solidFill>
                <a:srgbClr val="92D050"/>
              </a:solidFill>
              <a:latin typeface="Times New Roman" pitchFamily="18" charset="0"/>
              <a:cs typeface="Times New Roman" pitchFamily="18" charset="0"/>
            </a:endParaRPr>
          </a:p>
          <a:p>
            <a:pPr marL="533400" indent="-533400" algn="just">
              <a:lnSpc>
                <a:spcPct val="90000"/>
              </a:lnSpc>
              <a:buClr>
                <a:schemeClr val="bg1"/>
              </a:buClr>
              <a:buSzTx/>
              <a:buFont typeface="Wingdings" pitchFamily="2" charset="2"/>
              <a:buChar char="ü"/>
            </a:pPr>
            <a:endParaRPr lang="en-US" b="1" i="1" dirty="0" smtClean="0">
              <a:solidFill>
                <a:srgbClr val="92D050"/>
              </a:solidFill>
              <a:latin typeface="Times New Roman" pitchFamily="18" charset="0"/>
              <a:cs typeface="Times New Roman" pitchFamily="18" charset="0"/>
            </a:endParaRPr>
          </a:p>
          <a:p>
            <a:pPr marL="533400" indent="-533400" algn="just">
              <a:lnSpc>
                <a:spcPct val="90000"/>
              </a:lnSpc>
              <a:buClr>
                <a:schemeClr val="bg1"/>
              </a:buClr>
              <a:buSzTx/>
              <a:buFont typeface="Wingdings" pitchFamily="2" charset="2"/>
              <a:buChar char="ü"/>
            </a:pPr>
            <a:r>
              <a:rPr lang="en-US" b="1" i="1" dirty="0" err="1" smtClean="0">
                <a:solidFill>
                  <a:srgbClr val="92D050"/>
                </a:solidFill>
                <a:latin typeface="Times New Roman" pitchFamily="18" charset="0"/>
                <a:cs typeface="Times New Roman" pitchFamily="18" charset="0"/>
              </a:rPr>
              <a:t>Inconsciente</a:t>
            </a:r>
            <a:r>
              <a:rPr lang="en-US" b="1" i="1" dirty="0" smtClean="0">
                <a:solidFill>
                  <a:srgbClr val="92D050"/>
                </a:solidFill>
                <a:latin typeface="Times New Roman" pitchFamily="18" charset="0"/>
                <a:cs typeface="Times New Roman" pitchFamily="18" charset="0"/>
              </a:rPr>
              <a:t> e </a:t>
            </a:r>
            <a:r>
              <a:rPr lang="en-US" b="1" i="1" dirty="0" err="1" smtClean="0">
                <a:solidFill>
                  <a:srgbClr val="92D050"/>
                </a:solidFill>
                <a:latin typeface="Times New Roman" pitchFamily="18" charset="0"/>
                <a:cs typeface="Times New Roman" pitchFamily="18" charset="0"/>
              </a:rPr>
              <a:t>Habilidoso</a:t>
            </a:r>
            <a:endParaRPr lang="pt-BR" b="1" dirty="0">
              <a:solidFill>
                <a:srgbClr val="92D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a">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écnic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576</TotalTime>
  <Words>1199</Words>
  <Application>Microsoft Office PowerPoint</Application>
  <PresentationFormat>Apresentação na tela (4:3)</PresentationFormat>
  <Paragraphs>187</Paragraphs>
  <Slides>19</Slides>
  <Notes>0</Notes>
  <HiddenSlides>0</HiddenSlides>
  <MMClips>0</MMClips>
  <ScaleCrop>false</ScaleCrop>
  <HeadingPairs>
    <vt:vector size="4" baseType="variant">
      <vt:variant>
        <vt:lpstr>Tema</vt:lpstr>
      </vt:variant>
      <vt:variant>
        <vt:i4>1</vt:i4>
      </vt:variant>
      <vt:variant>
        <vt:lpstr>Títulos de slides</vt:lpstr>
      </vt:variant>
      <vt:variant>
        <vt:i4>19</vt:i4>
      </vt:variant>
    </vt:vector>
  </HeadingPairs>
  <TitlesOfParts>
    <vt:vector size="20" baseType="lpstr">
      <vt:lpstr>Técnica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Dicas:</vt:lpstr>
    </vt:vector>
  </TitlesOfParts>
  <Company>New Games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 necessário pelo menos dois elementos para produzir um líder: um homem capaz de ser líder e um grupo para ser governado. Portanto, liderar consiste em concentrar e ou conjugar os esforços dos elementos do grupo, de forma a conseguir os objectivos comuns, que serão naturalmente os objectivos finais da organização.       As funções de liderança na actualidade têm três objectivos fundamentais:        - realizar os objectivos;       - constituir o grupo;       - manter o grupo e desenvolver os próprios indivíduos.    Estes objectivos só serão atingidos se todos os elementos do grupo os compreenderem e se sentirem comprometidos e recompensados pela linha previamente definida pelo líder do grupo. Um instrumento fundamental que o líder nunca deverá esquecer será a comunicação, pois é basicamente o processo de manter o grupo unido e, acima de tudo, de o grupo o considerar e respeitar como líder.   </dc:title>
  <dc:creator>Thiago</dc:creator>
  <cp:lastModifiedBy>Micro</cp:lastModifiedBy>
  <cp:revision>53</cp:revision>
  <dcterms:created xsi:type="dcterms:W3CDTF">2010-07-07T13:24:14Z</dcterms:created>
  <dcterms:modified xsi:type="dcterms:W3CDTF">2010-08-30T16:53:19Z</dcterms:modified>
</cp:coreProperties>
</file>